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0" r:id="rId1"/>
    <p:sldMasterId id="2147483690" r:id="rId2"/>
    <p:sldMasterId id="2147483700" r:id="rId3"/>
    <p:sldMasterId id="2147483710" r:id="rId4"/>
    <p:sldMasterId id="2147483720" r:id="rId5"/>
    <p:sldMasterId id="2147483731" r:id="rId6"/>
  </p:sldMasterIdLst>
  <p:notesMasterIdLst>
    <p:notesMasterId r:id="rId42"/>
  </p:notesMasterIdLst>
  <p:handoutMasterIdLst>
    <p:handoutMasterId r:id="rId43"/>
  </p:handoutMasterIdLst>
  <p:sldIdLst>
    <p:sldId id="261" r:id="rId7"/>
    <p:sldId id="279" r:id="rId8"/>
    <p:sldId id="324" r:id="rId9"/>
    <p:sldId id="308" r:id="rId10"/>
    <p:sldId id="309" r:id="rId11"/>
    <p:sldId id="310" r:id="rId12"/>
    <p:sldId id="287" r:id="rId13"/>
    <p:sldId id="311" r:id="rId14"/>
    <p:sldId id="289" r:id="rId15"/>
    <p:sldId id="290" r:id="rId16"/>
    <p:sldId id="291" r:id="rId17"/>
    <p:sldId id="294" r:id="rId18"/>
    <p:sldId id="313" r:id="rId19"/>
    <p:sldId id="314" r:id="rId20"/>
    <p:sldId id="315" r:id="rId21"/>
    <p:sldId id="316" r:id="rId22"/>
    <p:sldId id="317" r:id="rId23"/>
    <p:sldId id="293" r:id="rId24"/>
    <p:sldId id="312" r:id="rId25"/>
    <p:sldId id="292" r:id="rId26"/>
    <p:sldId id="295" r:id="rId27"/>
    <p:sldId id="298" r:id="rId28"/>
    <p:sldId id="325" r:id="rId29"/>
    <p:sldId id="296" r:id="rId30"/>
    <p:sldId id="323" r:id="rId31"/>
    <p:sldId id="322" r:id="rId32"/>
    <p:sldId id="318" r:id="rId33"/>
    <p:sldId id="319" r:id="rId34"/>
    <p:sldId id="320" r:id="rId35"/>
    <p:sldId id="321" r:id="rId36"/>
    <p:sldId id="299" r:id="rId37"/>
    <p:sldId id="300" r:id="rId38"/>
    <p:sldId id="301" r:id="rId39"/>
    <p:sldId id="302" r:id="rId40"/>
    <p:sldId id="303" r:id="rId41"/>
  </p:sldIdLst>
  <p:sldSz cx="9144000" cy="5143500" type="screen16x9"/>
  <p:notesSz cx="9926638" cy="6797675"/>
  <p:embeddedFontLst>
    <p:embeddedFont>
      <p:font typeface="Bebas Neue Regular" charset="0"/>
      <p:regular r:id="rId44"/>
    </p:embeddedFont>
    <p:embeddedFont>
      <p:font typeface="Calibri" pitchFamily="34" charset="0"/>
      <p:regular r:id="rId45"/>
      <p:bold r:id="rId46"/>
      <p:italic r:id="rId47"/>
      <p:boldItalic r:id="rId4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A1C7"/>
    <a:srgbClr val="15795C"/>
    <a:srgbClr val="8E7EB5"/>
    <a:srgbClr val="548CC6"/>
    <a:srgbClr val="F09E3B"/>
    <a:srgbClr val="6C7C93"/>
    <a:srgbClr val="1BA079"/>
    <a:srgbClr val="82B656"/>
    <a:srgbClr val="DE4E4E"/>
    <a:srgbClr val="61B79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4" autoAdjust="0"/>
    <p:restoredTop sz="86384" autoAdjust="0"/>
  </p:normalViewPr>
  <p:slideViewPr>
    <p:cSldViewPr>
      <p:cViewPr>
        <p:scale>
          <a:sx n="125" d="100"/>
          <a:sy n="125" d="100"/>
        </p:scale>
        <p:origin x="-960" y="-19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67" d="100"/>
          <a:sy n="167" d="100"/>
        </p:scale>
        <p:origin x="-2880" y="-108"/>
      </p:cViewPr>
      <p:guideLst>
        <p:guide orient="horz" pos="2141"/>
        <p:guide pos="312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font" Target="fonts/font1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handoutMaster" Target="handoutMasters/handoutMaster1.xml"/><Relationship Id="rId48" Type="http://schemas.openxmlformats.org/officeDocument/2006/relationships/font" Target="fonts/font5.fntdata"/><Relationship Id="rId8" Type="http://schemas.openxmlformats.org/officeDocument/2006/relationships/slide" Target="slides/slide2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75BCF2-9D65-4045-A6C5-61D32705E8C3}" type="doc">
      <dgm:prSet loTypeId="urn:microsoft.com/office/officeart/2005/8/layout/cycle4#1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747E0DC-FEB3-45DD-ADF6-831E533FF809}">
      <dgm:prSet phldrT="[Текст]" custT="1"/>
      <dgm:spPr/>
      <dgm:t>
        <a:bodyPr/>
        <a:lstStyle/>
        <a:p>
          <a:pPr marL="0" algn="ctr" defTabSz="914400" rtl="0" eaLnBrk="1" latinLnBrk="0" hangingPunct="1"/>
          <a:r>
            <a:rPr lang="ru-RU" sz="1200" kern="120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АНАЛИЗ</a:t>
          </a:r>
          <a:endParaRPr lang="ru-RU" sz="1200" kern="1200" dirty="0">
            <a:solidFill>
              <a:schemeClr val="bg1"/>
            </a:solidFill>
            <a:latin typeface="+mn-lt"/>
            <a:ea typeface="+mn-ea"/>
            <a:cs typeface="+mn-cs"/>
          </a:endParaRPr>
        </a:p>
      </dgm:t>
    </dgm:pt>
    <dgm:pt modelId="{9900BB8F-22EF-4270-87BD-B068EAB01946}" type="parTrans" cxnId="{D7FC411F-4845-45D2-8032-5A0A6F642F22}">
      <dgm:prSet/>
      <dgm:spPr/>
      <dgm:t>
        <a:bodyPr/>
        <a:lstStyle/>
        <a:p>
          <a:endParaRPr lang="ru-RU"/>
        </a:p>
      </dgm:t>
    </dgm:pt>
    <dgm:pt modelId="{A4B69E9F-B77E-410C-9A62-7B8F626757B2}" type="sibTrans" cxnId="{D7FC411F-4845-45D2-8032-5A0A6F642F22}">
      <dgm:prSet/>
      <dgm:spPr/>
      <dgm:t>
        <a:bodyPr/>
        <a:lstStyle/>
        <a:p>
          <a:endParaRPr lang="ru-RU"/>
        </a:p>
      </dgm:t>
    </dgm:pt>
    <dgm:pt modelId="{114D752A-3814-4A15-8EFD-1E171FDDCBC2}">
      <dgm:prSet phldrT="[Текст]"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АС IМОНИТОРИНГ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CEB218C9-B42A-47D3-96C1-C8473F2018E3}" type="parTrans" cxnId="{4810098D-2090-4C3E-8E23-9D18BE071D21}">
      <dgm:prSet/>
      <dgm:spPr/>
      <dgm:t>
        <a:bodyPr/>
        <a:lstStyle/>
        <a:p>
          <a:endParaRPr lang="ru-RU"/>
        </a:p>
      </dgm:t>
    </dgm:pt>
    <dgm:pt modelId="{DE4136CC-5181-4D82-8BD7-152D7BAD51AA}" type="sibTrans" cxnId="{4810098D-2090-4C3E-8E23-9D18BE071D21}">
      <dgm:prSet/>
      <dgm:spPr/>
      <dgm:t>
        <a:bodyPr/>
        <a:lstStyle/>
        <a:p>
          <a:endParaRPr lang="ru-RU"/>
        </a:p>
      </dgm:t>
    </dgm:pt>
    <dgm:pt modelId="{EFD44971-BB4B-4D56-8627-5E88B0E021D9}">
      <dgm:prSet phldrT="[Текст]" custT="1"/>
      <dgm:spPr/>
      <dgm:t>
        <a:bodyPr/>
        <a:lstStyle/>
        <a:p>
          <a:pPr marL="0" algn="ctr" defTabSz="914400" rtl="0" eaLnBrk="1" latinLnBrk="0" hangingPunct="1"/>
          <a:r>
            <a:rPr lang="ru-RU" sz="1200" kern="120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ПЛАНИРОВАНИЕ</a:t>
          </a:r>
          <a:endParaRPr lang="ru-RU" sz="1200" kern="1200" dirty="0">
            <a:solidFill>
              <a:schemeClr val="bg1"/>
            </a:solidFill>
            <a:latin typeface="+mn-lt"/>
            <a:ea typeface="+mn-ea"/>
            <a:cs typeface="+mn-cs"/>
          </a:endParaRPr>
        </a:p>
      </dgm:t>
    </dgm:pt>
    <dgm:pt modelId="{DE5A4E55-5D68-4C6E-9BB1-36C9D529CCD4}" type="parTrans" cxnId="{2FC4B419-2B52-4B61-A77E-7799A2E2FA6D}">
      <dgm:prSet/>
      <dgm:spPr/>
      <dgm:t>
        <a:bodyPr/>
        <a:lstStyle/>
        <a:p>
          <a:endParaRPr lang="ru-RU"/>
        </a:p>
      </dgm:t>
    </dgm:pt>
    <dgm:pt modelId="{32362EB9-17A1-4782-A7A1-3C4DB8CBC54C}" type="sibTrans" cxnId="{2FC4B419-2B52-4B61-A77E-7799A2E2FA6D}">
      <dgm:prSet/>
      <dgm:spPr/>
      <dgm:t>
        <a:bodyPr/>
        <a:lstStyle/>
        <a:p>
          <a:endParaRPr lang="ru-RU"/>
        </a:p>
      </dgm:t>
    </dgm:pt>
    <dgm:pt modelId="{ACF6E00C-54D2-4EC1-9312-9AC5B77ADEDB}">
      <dgm:prSet phldrT="[Текст]"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«РЕГИОНАЛЬНАЯ КОНТРАКТНАЯ СИСТЕМА» (ПЛАН ЗАКУПОК)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C207CFBA-CCD2-4A9D-9932-355D93767A00}" type="parTrans" cxnId="{582C3073-022A-45BC-B57C-D26CB1623ABF}">
      <dgm:prSet/>
      <dgm:spPr/>
      <dgm:t>
        <a:bodyPr/>
        <a:lstStyle/>
        <a:p>
          <a:endParaRPr lang="ru-RU"/>
        </a:p>
      </dgm:t>
    </dgm:pt>
    <dgm:pt modelId="{71E3D729-814D-459B-9D57-7237115C363D}" type="sibTrans" cxnId="{582C3073-022A-45BC-B57C-D26CB1623ABF}">
      <dgm:prSet/>
      <dgm:spPr/>
      <dgm:t>
        <a:bodyPr/>
        <a:lstStyle/>
        <a:p>
          <a:endParaRPr lang="ru-RU"/>
        </a:p>
      </dgm:t>
    </dgm:pt>
    <dgm:pt modelId="{36A4D636-6EF6-410D-B73B-E0B804A3BD8E}">
      <dgm:prSet phldrT="[Текст]" custT="1"/>
      <dgm:spPr/>
      <dgm:t>
        <a:bodyPr/>
        <a:lstStyle/>
        <a:p>
          <a:pPr marL="0" algn="ctr" defTabSz="914400" rtl="0" eaLnBrk="1" latinLnBrk="0" hangingPunct="1"/>
          <a:r>
            <a:rPr lang="ru-RU" sz="1200" kern="120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ИСПОЛНЕНИЕ</a:t>
          </a:r>
          <a:endParaRPr lang="ru-RU" sz="1200" kern="1200" dirty="0">
            <a:solidFill>
              <a:schemeClr val="bg1"/>
            </a:solidFill>
            <a:latin typeface="+mn-lt"/>
            <a:ea typeface="+mn-ea"/>
            <a:cs typeface="+mn-cs"/>
          </a:endParaRPr>
        </a:p>
      </dgm:t>
    </dgm:pt>
    <dgm:pt modelId="{E5D1C1D6-1139-4746-9095-B7AEC411517A}" type="parTrans" cxnId="{E2115482-985E-461E-9B01-DD3C35665663}">
      <dgm:prSet/>
      <dgm:spPr/>
      <dgm:t>
        <a:bodyPr/>
        <a:lstStyle/>
        <a:p>
          <a:endParaRPr lang="ru-RU"/>
        </a:p>
      </dgm:t>
    </dgm:pt>
    <dgm:pt modelId="{0C4D8445-0D80-4A17-B0E6-5DEC7BB8849F}" type="sibTrans" cxnId="{E2115482-985E-461E-9B01-DD3C35665663}">
      <dgm:prSet/>
      <dgm:spPr/>
      <dgm:t>
        <a:bodyPr/>
        <a:lstStyle/>
        <a:p>
          <a:endParaRPr lang="ru-RU"/>
        </a:p>
      </dgm:t>
    </dgm:pt>
    <dgm:pt modelId="{C14CC5DA-C872-4DAD-823D-327193984400}">
      <dgm:prSet phldrT="[Текст]"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АС «БЮДЖЕТ»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6B9BE663-6ACA-41BA-8D8D-5F4AF7EEE0B9}" type="parTrans" cxnId="{EEDEA0AB-7D57-4584-9FE7-2F9A3D38288D}">
      <dgm:prSet/>
      <dgm:spPr/>
      <dgm:t>
        <a:bodyPr/>
        <a:lstStyle/>
        <a:p>
          <a:endParaRPr lang="ru-RU"/>
        </a:p>
      </dgm:t>
    </dgm:pt>
    <dgm:pt modelId="{8E127E7E-8317-4ED4-B8B6-5E564EA1C222}" type="sibTrans" cxnId="{EEDEA0AB-7D57-4584-9FE7-2F9A3D38288D}">
      <dgm:prSet/>
      <dgm:spPr/>
      <dgm:t>
        <a:bodyPr/>
        <a:lstStyle/>
        <a:p>
          <a:endParaRPr lang="ru-RU"/>
        </a:p>
      </dgm:t>
    </dgm:pt>
    <dgm:pt modelId="{9533B633-CADF-43E5-A314-A6F4040B2AA3}">
      <dgm:prSet phldrT="[Текст]" custT="1"/>
      <dgm:spPr/>
      <dgm:t>
        <a:bodyPr/>
        <a:lstStyle/>
        <a:p>
          <a:pPr marL="0" algn="ctr" defTabSz="914400" rtl="0" eaLnBrk="1" latinLnBrk="0" hangingPunct="1"/>
          <a:r>
            <a:rPr lang="ru-RU" sz="1200" kern="120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КОНТРОЛЬ</a:t>
          </a:r>
          <a:endParaRPr lang="ru-RU" sz="1200" kern="1200" dirty="0">
            <a:solidFill>
              <a:schemeClr val="bg1"/>
            </a:solidFill>
            <a:latin typeface="+mn-lt"/>
            <a:ea typeface="+mn-ea"/>
            <a:cs typeface="+mn-cs"/>
          </a:endParaRPr>
        </a:p>
      </dgm:t>
    </dgm:pt>
    <dgm:pt modelId="{490F7FAC-B0CE-4A8D-8A22-08068590C5E0}" type="parTrans" cxnId="{99F3EEDD-3D56-4FB1-BB99-3732FE3644D2}">
      <dgm:prSet/>
      <dgm:spPr/>
      <dgm:t>
        <a:bodyPr/>
        <a:lstStyle/>
        <a:p>
          <a:endParaRPr lang="ru-RU"/>
        </a:p>
      </dgm:t>
    </dgm:pt>
    <dgm:pt modelId="{6724FF8E-0DBA-49BF-8E17-A063B6EA828D}" type="sibTrans" cxnId="{99F3EEDD-3D56-4FB1-BB99-3732FE3644D2}">
      <dgm:prSet/>
      <dgm:spPr/>
      <dgm:t>
        <a:bodyPr/>
        <a:lstStyle/>
        <a:p>
          <a:endParaRPr lang="ru-RU"/>
        </a:p>
      </dgm:t>
    </dgm:pt>
    <dgm:pt modelId="{DE73FA6D-9257-4A18-B3C4-8405A407BF24}">
      <dgm:prSet phldrT="[Текст]"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«W</a:t>
          </a:r>
          <a:r>
            <a:rPr lang="en-US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EB</a:t>
          </a: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-КОНСОЛИДАЦИЯ»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62F8E575-9A31-4B27-A68E-3B6BD25F0A09}" type="parTrans" cxnId="{7C4C0A41-A109-44B5-9525-D73C50E568A2}">
      <dgm:prSet/>
      <dgm:spPr/>
      <dgm:t>
        <a:bodyPr/>
        <a:lstStyle/>
        <a:p>
          <a:endParaRPr lang="ru-RU"/>
        </a:p>
      </dgm:t>
    </dgm:pt>
    <dgm:pt modelId="{85C826EB-01DB-452A-9E5A-7E03E3869E99}" type="sibTrans" cxnId="{7C4C0A41-A109-44B5-9525-D73C50E568A2}">
      <dgm:prSet/>
      <dgm:spPr/>
      <dgm:t>
        <a:bodyPr/>
        <a:lstStyle/>
        <a:p>
          <a:endParaRPr lang="ru-RU"/>
        </a:p>
      </dgm:t>
    </dgm:pt>
    <dgm:pt modelId="{C13C4265-EE72-476F-B3BC-D1B53BC0121A}">
      <dgm:prSet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 «ДОЛГОВАЯ КНИГА»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ECA3D666-2586-4671-ACC9-42DA7840DEF5}" type="parTrans" cxnId="{5FF3CEDD-3462-4798-997B-B27046620786}">
      <dgm:prSet/>
      <dgm:spPr/>
      <dgm:t>
        <a:bodyPr/>
        <a:lstStyle/>
        <a:p>
          <a:endParaRPr lang="ru-RU"/>
        </a:p>
      </dgm:t>
    </dgm:pt>
    <dgm:pt modelId="{25E8D815-38E5-4FA0-8DE5-88C1D5CA2EB1}" type="sibTrans" cxnId="{5FF3CEDD-3462-4798-997B-B27046620786}">
      <dgm:prSet/>
      <dgm:spPr/>
      <dgm:t>
        <a:bodyPr/>
        <a:lstStyle/>
        <a:p>
          <a:endParaRPr lang="ru-RU"/>
        </a:p>
      </dgm:t>
    </dgm:pt>
    <dgm:pt modelId="{CF3B9604-70AE-4AF5-8909-517A699E39CB}">
      <dgm:prSet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«</a:t>
          </a:r>
          <a:r>
            <a:rPr lang="en-US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WEB</a:t>
          </a: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–ПЛАНИРОВАНИЕ»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4F92F7C8-68AB-4AEB-AADB-50CA0EAC72A8}" type="parTrans" cxnId="{F16ADE42-CBB4-4906-BC93-8BDF4908C726}">
      <dgm:prSet/>
      <dgm:spPr/>
      <dgm:t>
        <a:bodyPr/>
        <a:lstStyle/>
        <a:p>
          <a:endParaRPr lang="ru-RU"/>
        </a:p>
      </dgm:t>
    </dgm:pt>
    <dgm:pt modelId="{5E81F565-A9D4-4E0F-A9DF-B06BF0D2059F}" type="sibTrans" cxnId="{F16ADE42-CBB4-4906-BC93-8BDF4908C726}">
      <dgm:prSet/>
      <dgm:spPr/>
      <dgm:t>
        <a:bodyPr/>
        <a:lstStyle/>
        <a:p>
          <a:endParaRPr lang="ru-RU"/>
        </a:p>
      </dgm:t>
    </dgm:pt>
    <dgm:pt modelId="{5C5EB153-5DAC-417E-81B7-6F9D6C782F10}">
      <dgm:prSet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АИС «ПРОГНОЗ И ПЛАНИРОВАНИЕ БЮДЖЕТА»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E538104E-4BD7-4879-8AC7-539D33B1A5D0}" type="parTrans" cxnId="{324909C9-8420-48DB-BA0C-34DF9BAD988D}">
      <dgm:prSet/>
      <dgm:spPr/>
      <dgm:t>
        <a:bodyPr/>
        <a:lstStyle/>
        <a:p>
          <a:endParaRPr lang="ru-RU"/>
        </a:p>
      </dgm:t>
    </dgm:pt>
    <dgm:pt modelId="{88E9724A-2FBE-44D2-92DD-32A4873D7CC4}" type="sibTrans" cxnId="{324909C9-8420-48DB-BA0C-34DF9BAD988D}">
      <dgm:prSet/>
      <dgm:spPr/>
      <dgm:t>
        <a:bodyPr/>
        <a:lstStyle/>
        <a:p>
          <a:endParaRPr lang="ru-RU"/>
        </a:p>
      </dgm:t>
    </dgm:pt>
    <dgm:pt modelId="{AFED8B89-7062-436B-A354-A8143B2BFA2D}">
      <dgm:prSet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АС «УРМ»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79BC93AE-7CD6-49B7-A0A1-64BA379A26A0}" type="parTrans" cxnId="{E016057C-93A1-4596-8E97-F92AB1D210B9}">
      <dgm:prSet/>
      <dgm:spPr/>
      <dgm:t>
        <a:bodyPr/>
        <a:lstStyle/>
        <a:p>
          <a:endParaRPr lang="ru-RU"/>
        </a:p>
      </dgm:t>
    </dgm:pt>
    <dgm:pt modelId="{56F22BB4-27EC-4200-B776-65EE45F829A1}" type="sibTrans" cxnId="{E016057C-93A1-4596-8E97-F92AB1D210B9}">
      <dgm:prSet/>
      <dgm:spPr/>
      <dgm:t>
        <a:bodyPr/>
        <a:lstStyle/>
        <a:p>
          <a:endParaRPr lang="ru-RU"/>
        </a:p>
      </dgm:t>
    </dgm:pt>
    <dgm:pt modelId="{D6C123E2-9B3B-4D22-BD22-0158FAC92A24}">
      <dgm:prSet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«РЕГИОНАЛЬНАЯ КОНТРАКТНАЯ СИСТЕМА»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9FA3EED0-9242-4AFD-A503-04476C5B7BE5}" type="parTrans" cxnId="{7F03B048-1835-41A8-90AF-213948966393}">
      <dgm:prSet/>
      <dgm:spPr/>
      <dgm:t>
        <a:bodyPr/>
        <a:lstStyle/>
        <a:p>
          <a:endParaRPr lang="ru-RU"/>
        </a:p>
      </dgm:t>
    </dgm:pt>
    <dgm:pt modelId="{9C5E312C-1159-4BE4-B966-A48D8936AA18}" type="sibTrans" cxnId="{7F03B048-1835-41A8-90AF-213948966393}">
      <dgm:prSet/>
      <dgm:spPr/>
      <dgm:t>
        <a:bodyPr/>
        <a:lstStyle/>
        <a:p>
          <a:endParaRPr lang="ru-RU"/>
        </a:p>
      </dgm:t>
    </dgm:pt>
    <dgm:pt modelId="{B545EB37-B1E3-4A56-BA07-D61EC723B457}">
      <dgm:prSet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«</a:t>
          </a:r>
          <a:r>
            <a:rPr lang="en-US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WEB</a:t>
          </a: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– ИСПОЛНЕНИЕ»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47D1C715-6352-4FDB-8754-D036A6885F08}" type="parTrans" cxnId="{49F277BA-6D45-4F60-81A6-B6B699E900DF}">
      <dgm:prSet/>
      <dgm:spPr/>
      <dgm:t>
        <a:bodyPr/>
        <a:lstStyle/>
        <a:p>
          <a:endParaRPr lang="ru-RU"/>
        </a:p>
      </dgm:t>
    </dgm:pt>
    <dgm:pt modelId="{34A4E972-2878-4A94-BF6B-40E61C11FAFA}" type="sibTrans" cxnId="{49F277BA-6D45-4F60-81A6-B6B699E900DF}">
      <dgm:prSet/>
      <dgm:spPr/>
      <dgm:t>
        <a:bodyPr/>
        <a:lstStyle/>
        <a:p>
          <a:endParaRPr lang="ru-RU"/>
        </a:p>
      </dgm:t>
    </dgm:pt>
    <dgm:pt modelId="{B7836A63-EEC4-4C59-9C5F-6770C006BDBF}">
      <dgm:prSet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АC «СМЕТА»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A4715611-82CC-4AA0-8623-7148A13771DF}" type="parTrans" cxnId="{3B7B648A-D258-413A-A68B-E0A314641611}">
      <dgm:prSet/>
      <dgm:spPr/>
      <dgm:t>
        <a:bodyPr/>
        <a:lstStyle/>
        <a:p>
          <a:endParaRPr lang="ru-RU"/>
        </a:p>
      </dgm:t>
    </dgm:pt>
    <dgm:pt modelId="{B3032F9E-99AB-420E-A1F9-3531C5368DF6}" type="sibTrans" cxnId="{3B7B648A-D258-413A-A68B-E0A314641611}">
      <dgm:prSet/>
      <dgm:spPr/>
      <dgm:t>
        <a:bodyPr/>
        <a:lstStyle/>
        <a:p>
          <a:endParaRPr lang="ru-RU"/>
        </a:p>
      </dgm:t>
    </dgm:pt>
    <dgm:pt modelId="{ED1A751F-F8F3-4B45-BDD6-0440B20C724B}">
      <dgm:prSet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АС «БЮДЖЕТ ПОСЕЛЕНИЯ»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B3FAAB4E-2BCD-46F0-83B7-28B311759467}" type="parTrans" cxnId="{930A2F45-3919-41FE-9F9A-63E5CE21D77C}">
      <dgm:prSet/>
      <dgm:spPr/>
      <dgm:t>
        <a:bodyPr/>
        <a:lstStyle/>
        <a:p>
          <a:endParaRPr lang="ru-RU"/>
        </a:p>
      </dgm:t>
    </dgm:pt>
    <dgm:pt modelId="{069109BC-4EE7-4B00-A381-D8EFCFD52E2C}" type="sibTrans" cxnId="{930A2F45-3919-41FE-9F9A-63E5CE21D77C}">
      <dgm:prSet/>
      <dgm:spPr/>
      <dgm:t>
        <a:bodyPr/>
        <a:lstStyle/>
        <a:p>
          <a:endParaRPr lang="ru-RU"/>
        </a:p>
      </dgm:t>
    </dgm:pt>
    <dgm:pt modelId="{58FE82E9-6015-456E-A3A0-5D715C303A00}">
      <dgm:prSet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«ФИНАНСОВЫЙ БЮДЖЕТНЫЙ КОНТРОЛЬ»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5655FB3B-3DF0-476B-AE47-D7CE72E6C93A}" type="parTrans" cxnId="{C4046FC8-5894-45A7-A05F-771404576D31}">
      <dgm:prSet/>
      <dgm:spPr/>
      <dgm:t>
        <a:bodyPr/>
        <a:lstStyle/>
        <a:p>
          <a:endParaRPr lang="ru-RU"/>
        </a:p>
      </dgm:t>
    </dgm:pt>
    <dgm:pt modelId="{0759DC1B-30B4-463F-8049-273000AB4C19}" type="sibTrans" cxnId="{C4046FC8-5894-45A7-A05F-771404576D31}">
      <dgm:prSet/>
      <dgm:spPr/>
      <dgm:t>
        <a:bodyPr/>
        <a:lstStyle/>
        <a:p>
          <a:endParaRPr lang="ru-RU"/>
        </a:p>
      </dgm:t>
    </dgm:pt>
    <dgm:pt modelId="{AC4C9475-5128-427D-B650-B60B0A98A227}">
      <dgm:prSet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« ФИНАНСОВЫЙ КОНТРОЛЬ ЗАКУПОК»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BA378719-4121-4FEE-B89B-81DF6691BAD0}" type="parTrans" cxnId="{22F64CDD-6FAB-4A33-A4E2-1B0CE372C9A8}">
      <dgm:prSet/>
      <dgm:spPr/>
      <dgm:t>
        <a:bodyPr/>
        <a:lstStyle/>
        <a:p>
          <a:endParaRPr lang="ru-RU"/>
        </a:p>
      </dgm:t>
    </dgm:pt>
    <dgm:pt modelId="{BD9B7441-80B9-45D8-8C9B-7AA56654D9D2}" type="sibTrans" cxnId="{22F64CDD-6FAB-4A33-A4E2-1B0CE372C9A8}">
      <dgm:prSet/>
      <dgm:spPr/>
      <dgm:t>
        <a:bodyPr/>
        <a:lstStyle/>
        <a:p>
          <a:endParaRPr lang="ru-RU"/>
        </a:p>
      </dgm:t>
    </dgm:pt>
    <dgm:pt modelId="{52C083B5-8FA5-43F2-8E12-DC7DF017BFE5}">
      <dgm:prSet phldrT="[Текст]"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«ПЛАТФОРМА КРИСТА </a:t>
          </a:r>
          <a:r>
            <a:rPr lang="en-US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BI»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B450E3CD-1FAD-4DF0-A339-B73575FCFF4D}" type="parTrans" cxnId="{503926FA-0B44-4F57-B1AB-1338A6531507}">
      <dgm:prSet/>
      <dgm:spPr/>
      <dgm:t>
        <a:bodyPr/>
        <a:lstStyle/>
        <a:p>
          <a:endParaRPr lang="ru-RU"/>
        </a:p>
      </dgm:t>
    </dgm:pt>
    <dgm:pt modelId="{C7EC3CC2-37F2-41BF-A5A4-00404BFD622B}" type="sibTrans" cxnId="{503926FA-0B44-4F57-B1AB-1338A6531507}">
      <dgm:prSet/>
      <dgm:spPr/>
      <dgm:t>
        <a:bodyPr/>
        <a:lstStyle/>
        <a:p>
          <a:endParaRPr lang="ru-RU"/>
        </a:p>
      </dgm:t>
    </dgm:pt>
    <dgm:pt modelId="{0A443D88-02ED-4514-9B10-3087B5557A46}">
      <dgm:prSet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БЮДЖЕТ ДЛЯ ГРАЖДАН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A1217C85-9309-4C15-AEEE-B8FEC9CCE986}" type="parTrans" cxnId="{23EBC3B6-87A1-4ABE-9285-838499FE1566}">
      <dgm:prSet/>
      <dgm:spPr/>
      <dgm:t>
        <a:bodyPr/>
        <a:lstStyle/>
        <a:p>
          <a:endParaRPr lang="ru-RU"/>
        </a:p>
      </dgm:t>
    </dgm:pt>
    <dgm:pt modelId="{B9379831-6447-4D23-AF66-AB19C3CCF060}" type="sibTrans" cxnId="{23EBC3B6-87A1-4ABE-9285-838499FE1566}">
      <dgm:prSet/>
      <dgm:spPr/>
      <dgm:t>
        <a:bodyPr/>
        <a:lstStyle/>
        <a:p>
          <a:endParaRPr lang="ru-RU"/>
        </a:p>
      </dgm:t>
    </dgm:pt>
    <dgm:pt modelId="{EE08453C-065C-4974-A98A-EDCECDE2A986}">
      <dgm:prSet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КОНСТРУКТОР ДАННЫХ MDX-ЭКСПЕРТ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6CCCB1BC-9C57-4E8B-A9F7-36B3FA230AC3}" type="parTrans" cxnId="{0D20FF47-76A9-4CE7-9672-56410C75C5E6}">
      <dgm:prSet/>
      <dgm:spPr/>
      <dgm:t>
        <a:bodyPr/>
        <a:lstStyle/>
        <a:p>
          <a:endParaRPr lang="ru-RU"/>
        </a:p>
      </dgm:t>
    </dgm:pt>
    <dgm:pt modelId="{E89C099C-1970-42C4-BC51-A47302E3DABD}" type="sibTrans" cxnId="{0D20FF47-76A9-4CE7-9672-56410C75C5E6}">
      <dgm:prSet/>
      <dgm:spPr/>
      <dgm:t>
        <a:bodyPr/>
        <a:lstStyle/>
        <a:p>
          <a:endParaRPr lang="ru-RU"/>
        </a:p>
      </dgm:t>
    </dgm:pt>
    <dgm:pt modelId="{FB67455E-1ACA-4D50-8449-1B6A4BF66CE9}">
      <dgm:prSet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МОНИТОРИНГ ЗАКУПОК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22029CEC-F8CB-4622-BC7D-05737ED27058}" type="parTrans" cxnId="{509A9A8B-A260-4ED8-8EE3-F4A7D8F1DFE1}">
      <dgm:prSet/>
      <dgm:spPr/>
      <dgm:t>
        <a:bodyPr/>
        <a:lstStyle/>
        <a:p>
          <a:endParaRPr lang="ru-RU"/>
        </a:p>
      </dgm:t>
    </dgm:pt>
    <dgm:pt modelId="{C25C7C05-DDF1-41A9-BD2D-283C46FB16FE}" type="sibTrans" cxnId="{509A9A8B-A260-4ED8-8EE3-F4A7D8F1DFE1}">
      <dgm:prSet/>
      <dgm:spPr/>
      <dgm:t>
        <a:bodyPr/>
        <a:lstStyle/>
        <a:p>
          <a:endParaRPr lang="ru-RU"/>
        </a:p>
      </dgm:t>
    </dgm:pt>
    <dgm:pt modelId="{89878A40-487F-486A-B92F-EDB07A14C1A7}">
      <dgm:prSet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ПОРТАЛ ОТКРЫТЫЕ ДАННЫЕ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DD8A8515-5131-474B-AC0E-B4F7C05B6EA6}" type="parTrans" cxnId="{5C7CDE90-1DDE-43D6-BC97-6042F74D3F82}">
      <dgm:prSet/>
      <dgm:spPr/>
      <dgm:t>
        <a:bodyPr/>
        <a:lstStyle/>
        <a:p>
          <a:endParaRPr lang="ru-RU"/>
        </a:p>
      </dgm:t>
    </dgm:pt>
    <dgm:pt modelId="{676D5A65-D602-4AF3-95DC-94E103317D57}" type="sibTrans" cxnId="{5C7CDE90-1DDE-43D6-BC97-6042F74D3F82}">
      <dgm:prSet/>
      <dgm:spPr/>
      <dgm:t>
        <a:bodyPr/>
        <a:lstStyle/>
        <a:p>
          <a:endParaRPr lang="ru-RU"/>
        </a:p>
      </dgm:t>
    </dgm:pt>
    <dgm:pt modelId="{8BDD1A29-9E81-402C-BB5E-AC001D98BBE7}">
      <dgm:prSet phldrT="[Текст]" custT="1"/>
      <dgm:spPr/>
      <dgm:t>
        <a:bodyPr/>
        <a:lstStyle/>
        <a:p>
          <a:pPr marL="0" algn="l" defTabSz="914400" rtl="0" eaLnBrk="1" latinLnBrk="0" hangingPunct="1"/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АЦР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DD099FB3-79C9-42EB-83C8-54D0F8A64839}" type="parTrans" cxnId="{CE442B07-86CC-401C-95F5-F5B1FC6197D7}">
      <dgm:prSet/>
      <dgm:spPr/>
      <dgm:t>
        <a:bodyPr/>
        <a:lstStyle/>
        <a:p>
          <a:endParaRPr lang="ru-RU"/>
        </a:p>
      </dgm:t>
    </dgm:pt>
    <dgm:pt modelId="{F2235428-57EA-4BA1-B2E0-6DA2D350A4B4}" type="sibTrans" cxnId="{CE442B07-86CC-401C-95F5-F5B1FC6197D7}">
      <dgm:prSet/>
      <dgm:spPr/>
      <dgm:t>
        <a:bodyPr/>
        <a:lstStyle/>
        <a:p>
          <a:endParaRPr lang="ru-RU"/>
        </a:p>
      </dgm:t>
    </dgm:pt>
    <dgm:pt modelId="{FC4DCAAE-ACBA-43C9-8663-CE7A3CF9E94B}">
      <dgm:prSet phldrT="[Текст]" custT="1"/>
      <dgm:spPr/>
      <dgm:t>
        <a:bodyPr/>
        <a:lstStyle/>
        <a:p>
          <a:pPr marL="0" algn="l" defTabSz="914400" rtl="0" eaLnBrk="1" latinLnBrk="0" hangingPunct="1"/>
          <a:endParaRPr lang="ru-RU" sz="900" b="1" kern="1200" dirty="0">
            <a:solidFill>
              <a:schemeClr val="tx1">
                <a:lumMod val="75000"/>
                <a:lumOff val="25000"/>
              </a:schemeClr>
            </a:solidFill>
            <a:latin typeface="DINPro-Regular" pitchFamily="50" charset="0"/>
            <a:ea typeface="+mn-ea"/>
            <a:cs typeface="+mn-cs"/>
          </a:endParaRPr>
        </a:p>
      </dgm:t>
    </dgm:pt>
    <dgm:pt modelId="{71B47C93-382F-4C5A-AA50-A25DFB26CBF2}" type="parTrans" cxnId="{6185DBD1-70D9-4224-863C-8643BEE383B9}">
      <dgm:prSet/>
      <dgm:spPr/>
      <dgm:t>
        <a:bodyPr/>
        <a:lstStyle/>
        <a:p>
          <a:endParaRPr lang="ru-RU"/>
        </a:p>
      </dgm:t>
    </dgm:pt>
    <dgm:pt modelId="{2B16C570-8542-4B88-9292-FE1F6FE3FB6F}" type="sibTrans" cxnId="{6185DBD1-70D9-4224-863C-8643BEE383B9}">
      <dgm:prSet/>
      <dgm:spPr/>
      <dgm:t>
        <a:bodyPr/>
        <a:lstStyle/>
        <a:p>
          <a:endParaRPr lang="ru-RU"/>
        </a:p>
      </dgm:t>
    </dgm:pt>
    <dgm:pt modelId="{1374A0F0-EC3C-482D-9263-8FBFEACD765C}" type="pres">
      <dgm:prSet presAssocID="{C675BCF2-9D65-4045-A6C5-61D32705E8C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216EF8-F63F-44B1-90EE-B06689D37706}" type="pres">
      <dgm:prSet presAssocID="{C675BCF2-9D65-4045-A6C5-61D32705E8C3}" presName="children" presStyleCnt="0"/>
      <dgm:spPr/>
      <dgm:t>
        <a:bodyPr/>
        <a:lstStyle/>
        <a:p>
          <a:endParaRPr lang="ru-RU"/>
        </a:p>
      </dgm:t>
    </dgm:pt>
    <dgm:pt modelId="{D2BF6C5D-0C38-4085-AEF4-96C7C4F6F7BA}" type="pres">
      <dgm:prSet presAssocID="{C675BCF2-9D65-4045-A6C5-61D32705E8C3}" presName="child1group" presStyleCnt="0"/>
      <dgm:spPr/>
      <dgm:t>
        <a:bodyPr/>
        <a:lstStyle/>
        <a:p>
          <a:endParaRPr lang="ru-RU"/>
        </a:p>
      </dgm:t>
    </dgm:pt>
    <dgm:pt modelId="{6AABE081-DA7E-41E9-A703-3262A7FEE28A}" type="pres">
      <dgm:prSet presAssocID="{C675BCF2-9D65-4045-A6C5-61D32705E8C3}" presName="child1" presStyleLbl="bgAcc1" presStyleIdx="0" presStyleCnt="4" custLinFactNeighborX="-3812"/>
      <dgm:spPr/>
      <dgm:t>
        <a:bodyPr/>
        <a:lstStyle/>
        <a:p>
          <a:endParaRPr lang="ru-RU"/>
        </a:p>
      </dgm:t>
    </dgm:pt>
    <dgm:pt modelId="{E84229F0-505C-48A4-82F5-477922E5BDC5}" type="pres">
      <dgm:prSet presAssocID="{C675BCF2-9D65-4045-A6C5-61D32705E8C3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021DCB-13F0-4F95-9985-082EE729E4AA}" type="pres">
      <dgm:prSet presAssocID="{C675BCF2-9D65-4045-A6C5-61D32705E8C3}" presName="child2group" presStyleCnt="0"/>
      <dgm:spPr/>
      <dgm:t>
        <a:bodyPr/>
        <a:lstStyle/>
        <a:p>
          <a:endParaRPr lang="ru-RU"/>
        </a:p>
      </dgm:t>
    </dgm:pt>
    <dgm:pt modelId="{88FBFBEA-55EE-478A-B40B-A1EAC13AE031}" type="pres">
      <dgm:prSet presAssocID="{C675BCF2-9D65-4045-A6C5-61D32705E8C3}" presName="child2" presStyleLbl="bgAcc1" presStyleIdx="1" presStyleCnt="4" custLinFactNeighborX="10382"/>
      <dgm:spPr/>
      <dgm:t>
        <a:bodyPr/>
        <a:lstStyle/>
        <a:p>
          <a:endParaRPr lang="ru-RU"/>
        </a:p>
      </dgm:t>
    </dgm:pt>
    <dgm:pt modelId="{BCED08DF-CA65-471F-BB5C-BDBE48D90F0B}" type="pres">
      <dgm:prSet presAssocID="{C675BCF2-9D65-4045-A6C5-61D32705E8C3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9E2929-E66C-4706-AB2A-368EF67172F9}" type="pres">
      <dgm:prSet presAssocID="{C675BCF2-9D65-4045-A6C5-61D32705E8C3}" presName="child3group" presStyleCnt="0"/>
      <dgm:spPr/>
      <dgm:t>
        <a:bodyPr/>
        <a:lstStyle/>
        <a:p>
          <a:endParaRPr lang="ru-RU"/>
        </a:p>
      </dgm:t>
    </dgm:pt>
    <dgm:pt modelId="{A3F57B50-3B40-4912-BB06-F1534E8A9697}" type="pres">
      <dgm:prSet presAssocID="{C675BCF2-9D65-4045-A6C5-61D32705E8C3}" presName="child3" presStyleLbl="bgAcc1" presStyleIdx="2" presStyleCnt="4" custLinFactNeighborX="15765" custLinFactNeighborY="-5216"/>
      <dgm:spPr/>
      <dgm:t>
        <a:bodyPr/>
        <a:lstStyle/>
        <a:p>
          <a:endParaRPr lang="ru-RU"/>
        </a:p>
      </dgm:t>
    </dgm:pt>
    <dgm:pt modelId="{4072BAD5-278A-49E2-B227-8985AF4061C8}" type="pres">
      <dgm:prSet presAssocID="{C675BCF2-9D65-4045-A6C5-61D32705E8C3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AD5260-48E7-489E-8955-D5B451023D11}" type="pres">
      <dgm:prSet presAssocID="{C675BCF2-9D65-4045-A6C5-61D32705E8C3}" presName="child4group" presStyleCnt="0"/>
      <dgm:spPr/>
      <dgm:t>
        <a:bodyPr/>
        <a:lstStyle/>
        <a:p>
          <a:endParaRPr lang="ru-RU"/>
        </a:p>
      </dgm:t>
    </dgm:pt>
    <dgm:pt modelId="{AF565893-6ECD-4FFF-B5B9-10473272E5CF}" type="pres">
      <dgm:prSet presAssocID="{C675BCF2-9D65-4045-A6C5-61D32705E8C3}" presName="child4" presStyleLbl="bgAcc1" presStyleIdx="3" presStyleCnt="4" custLinFactNeighborX="-3812"/>
      <dgm:spPr/>
      <dgm:t>
        <a:bodyPr/>
        <a:lstStyle/>
        <a:p>
          <a:endParaRPr lang="ru-RU"/>
        </a:p>
      </dgm:t>
    </dgm:pt>
    <dgm:pt modelId="{4E5CF4B0-A745-427E-AC92-5A2BBC8B2CFD}" type="pres">
      <dgm:prSet presAssocID="{C675BCF2-9D65-4045-A6C5-61D32705E8C3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2654CC-6DD5-4750-8030-77EC439E5C6F}" type="pres">
      <dgm:prSet presAssocID="{C675BCF2-9D65-4045-A6C5-61D32705E8C3}" presName="childPlaceholder" presStyleCnt="0"/>
      <dgm:spPr/>
      <dgm:t>
        <a:bodyPr/>
        <a:lstStyle/>
        <a:p>
          <a:endParaRPr lang="ru-RU"/>
        </a:p>
      </dgm:t>
    </dgm:pt>
    <dgm:pt modelId="{D516D7D2-F4C9-454F-95B3-BC0E902862EA}" type="pres">
      <dgm:prSet presAssocID="{C675BCF2-9D65-4045-A6C5-61D32705E8C3}" presName="circle" presStyleCnt="0"/>
      <dgm:spPr/>
      <dgm:t>
        <a:bodyPr/>
        <a:lstStyle/>
        <a:p>
          <a:endParaRPr lang="ru-RU"/>
        </a:p>
      </dgm:t>
    </dgm:pt>
    <dgm:pt modelId="{4317853F-4091-4FC8-A3DC-B4FA0C4363AE}" type="pres">
      <dgm:prSet presAssocID="{C675BCF2-9D65-4045-A6C5-61D32705E8C3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C07F0D-BC73-4ED3-BD50-BF19395DA5CD}" type="pres">
      <dgm:prSet presAssocID="{C675BCF2-9D65-4045-A6C5-61D32705E8C3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2E92BF-29B2-4167-9127-89D08E37CCE4}" type="pres">
      <dgm:prSet presAssocID="{C675BCF2-9D65-4045-A6C5-61D32705E8C3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98E78C-8E03-4978-85DE-14E77AB11121}" type="pres">
      <dgm:prSet presAssocID="{C675BCF2-9D65-4045-A6C5-61D32705E8C3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648293-2BD2-44FC-81BE-2D771B50E0D1}" type="pres">
      <dgm:prSet presAssocID="{C675BCF2-9D65-4045-A6C5-61D32705E8C3}" presName="quadrantPlaceholder" presStyleCnt="0"/>
      <dgm:spPr/>
      <dgm:t>
        <a:bodyPr/>
        <a:lstStyle/>
        <a:p>
          <a:endParaRPr lang="ru-RU"/>
        </a:p>
      </dgm:t>
    </dgm:pt>
    <dgm:pt modelId="{A4D041D1-3FCE-47CB-A814-291119D4184B}" type="pres">
      <dgm:prSet presAssocID="{C675BCF2-9D65-4045-A6C5-61D32705E8C3}" presName="center1" presStyleLbl="fgShp" presStyleIdx="0" presStyleCnt="2" custLinFactNeighborX="-396" custLinFactNeighborY="-67650"/>
      <dgm:spPr/>
      <dgm:t>
        <a:bodyPr/>
        <a:lstStyle/>
        <a:p>
          <a:endParaRPr lang="ru-RU"/>
        </a:p>
      </dgm:t>
    </dgm:pt>
    <dgm:pt modelId="{E4E8AFDA-99FD-40B4-BD30-91B86D2ADF47}" type="pres">
      <dgm:prSet presAssocID="{C675BCF2-9D65-4045-A6C5-61D32705E8C3}" presName="center2" presStyleLbl="fgShp" presStyleIdx="1" presStyleCnt="2" custLinFactNeighborY="45754"/>
      <dgm:spPr/>
      <dgm:t>
        <a:bodyPr/>
        <a:lstStyle/>
        <a:p>
          <a:endParaRPr lang="ru-RU"/>
        </a:p>
      </dgm:t>
    </dgm:pt>
  </dgm:ptLst>
  <dgm:cxnLst>
    <dgm:cxn modelId="{E016057C-93A1-4596-8E97-F92AB1D210B9}" srcId="{36A4D636-6EF6-410D-B73B-E0B804A3BD8E}" destId="{AFED8B89-7062-436B-A354-A8143B2BFA2D}" srcOrd="2" destOrd="0" parTransId="{79BC93AE-7CD6-49B7-A0A1-64BA379A26A0}" sibTransId="{56F22BB4-27EC-4200-B776-65EE45F829A1}"/>
    <dgm:cxn modelId="{2C3713A8-71D0-4DBD-846A-27409EE06700}" type="presOf" srcId="{DE73FA6D-9257-4A18-B3C4-8405A407BF24}" destId="{4E5CF4B0-A745-427E-AC92-5A2BBC8B2CFD}" srcOrd="1" destOrd="0" presId="urn:microsoft.com/office/officeart/2005/8/layout/cycle4#1"/>
    <dgm:cxn modelId="{71F96380-F933-4A2B-908F-9CCC876AD9A8}" type="presOf" srcId="{EFD44971-BB4B-4D56-8627-5E88B0E021D9}" destId="{2AC07F0D-BC73-4ED3-BD50-BF19395DA5CD}" srcOrd="0" destOrd="0" presId="urn:microsoft.com/office/officeart/2005/8/layout/cycle4#1"/>
    <dgm:cxn modelId="{6FD7D0C4-D551-454E-8B8B-46268BA077D1}" type="presOf" srcId="{B7836A63-EEC4-4C59-9C5F-6770C006BDBF}" destId="{A3F57B50-3B40-4912-BB06-F1534E8A9697}" srcOrd="0" destOrd="5" presId="urn:microsoft.com/office/officeart/2005/8/layout/cycle4#1"/>
    <dgm:cxn modelId="{47E889E0-83C5-4E3F-B4F2-FB73C5C1AA63}" type="presOf" srcId="{B545EB37-B1E3-4A56-BA07-D61EC723B457}" destId="{4072BAD5-278A-49E2-B227-8985AF4061C8}" srcOrd="1" destOrd="4" presId="urn:microsoft.com/office/officeart/2005/8/layout/cycle4#1"/>
    <dgm:cxn modelId="{FFCE899A-7449-4FF8-8709-73D2ADFE912D}" type="presOf" srcId="{FB67455E-1ACA-4D50-8449-1B6A4BF66CE9}" destId="{E84229F0-505C-48A4-82F5-477922E5BDC5}" srcOrd="1" destOrd="4" presId="urn:microsoft.com/office/officeart/2005/8/layout/cycle4#1"/>
    <dgm:cxn modelId="{3B7B648A-D258-413A-A68B-E0A314641611}" srcId="{36A4D636-6EF6-410D-B73B-E0B804A3BD8E}" destId="{B7836A63-EEC4-4C59-9C5F-6770C006BDBF}" srcOrd="5" destOrd="0" parTransId="{A4715611-82CC-4AA0-8623-7148A13771DF}" sibTransId="{B3032F9E-99AB-420E-A1F9-3531C5368DF6}"/>
    <dgm:cxn modelId="{2FC4B419-2B52-4B61-A77E-7799A2E2FA6D}" srcId="{C675BCF2-9D65-4045-A6C5-61D32705E8C3}" destId="{EFD44971-BB4B-4D56-8627-5E88B0E021D9}" srcOrd="1" destOrd="0" parTransId="{DE5A4E55-5D68-4C6E-9BB1-36C9D529CCD4}" sibTransId="{32362EB9-17A1-4782-A7A1-3C4DB8CBC54C}"/>
    <dgm:cxn modelId="{A8154E4C-518C-45E4-9B76-4AA075929EC5}" type="presOf" srcId="{FC4DCAAE-ACBA-43C9-8663-CE7A3CF9E94B}" destId="{A3F57B50-3B40-4912-BB06-F1534E8A9697}" srcOrd="0" destOrd="0" presId="urn:microsoft.com/office/officeart/2005/8/layout/cycle4#1"/>
    <dgm:cxn modelId="{D880293F-06F2-4FB4-8705-A38A0A537C74}" type="presOf" srcId="{8BDD1A29-9E81-402C-BB5E-AC001D98BBE7}" destId="{E84229F0-505C-48A4-82F5-477922E5BDC5}" srcOrd="1" destOrd="0" presId="urn:microsoft.com/office/officeart/2005/8/layout/cycle4#1"/>
    <dgm:cxn modelId="{D7FC411F-4845-45D2-8032-5A0A6F642F22}" srcId="{C675BCF2-9D65-4045-A6C5-61D32705E8C3}" destId="{B747E0DC-FEB3-45DD-ADF6-831E533FF809}" srcOrd="0" destOrd="0" parTransId="{9900BB8F-22EF-4270-87BD-B068EAB01946}" sibTransId="{A4B69E9F-B77E-410C-9A62-7B8F626757B2}"/>
    <dgm:cxn modelId="{92FBB5CC-9955-4E7A-B198-8347CA103F28}" type="presOf" srcId="{9533B633-CADF-43E5-A314-A6F4040B2AA3}" destId="{1C98E78C-8E03-4978-85DE-14E77AB11121}" srcOrd="0" destOrd="0" presId="urn:microsoft.com/office/officeart/2005/8/layout/cycle4#1"/>
    <dgm:cxn modelId="{40855DA6-B1D9-41AD-B4E5-E189CA3E508C}" type="presOf" srcId="{0A443D88-02ED-4514-9B10-3087B5557A46}" destId="{6AABE081-DA7E-41E9-A703-3262A7FEE28A}" srcOrd="0" destOrd="2" presId="urn:microsoft.com/office/officeart/2005/8/layout/cycle4#1"/>
    <dgm:cxn modelId="{17226DE3-A0A4-4795-BD8E-3E9DB4FA6FA6}" type="presOf" srcId="{C675BCF2-9D65-4045-A6C5-61D32705E8C3}" destId="{1374A0F0-EC3C-482D-9263-8FBFEACD765C}" srcOrd="0" destOrd="0" presId="urn:microsoft.com/office/officeart/2005/8/layout/cycle4#1"/>
    <dgm:cxn modelId="{EEDEA0AB-7D57-4584-9FE7-2F9A3D38288D}" srcId="{36A4D636-6EF6-410D-B73B-E0B804A3BD8E}" destId="{C14CC5DA-C872-4DAD-823D-327193984400}" srcOrd="1" destOrd="0" parTransId="{6B9BE663-6ACA-41BA-8D8D-5F4AF7EEE0B9}" sibTransId="{8E127E7E-8317-4ED4-B8B6-5E564EA1C222}"/>
    <dgm:cxn modelId="{CE442B07-86CC-401C-95F5-F5B1FC6197D7}" srcId="{B747E0DC-FEB3-45DD-ADF6-831E533FF809}" destId="{8BDD1A29-9E81-402C-BB5E-AC001D98BBE7}" srcOrd="0" destOrd="0" parTransId="{DD099FB3-79C9-42EB-83C8-54D0F8A64839}" sibTransId="{F2235428-57EA-4BA1-B2E0-6DA2D350A4B4}"/>
    <dgm:cxn modelId="{22F64CDD-6FAB-4A33-A4E2-1B0CE372C9A8}" srcId="{9533B633-CADF-43E5-A314-A6F4040B2AA3}" destId="{AC4C9475-5128-427D-B650-B60B0A98A227}" srcOrd="2" destOrd="0" parTransId="{BA378719-4121-4FEE-B89B-81DF6691BAD0}" sibTransId="{BD9B7441-80B9-45D8-8C9B-7AA56654D9D2}"/>
    <dgm:cxn modelId="{6CE02308-6D5F-4D73-9C04-B0B619D10509}" type="presOf" srcId="{CF3B9604-70AE-4AF5-8909-517A699E39CB}" destId="{BCED08DF-CA65-471F-BB5C-BDBE48D90F0B}" srcOrd="1" destOrd="2" presId="urn:microsoft.com/office/officeart/2005/8/layout/cycle4#1"/>
    <dgm:cxn modelId="{252793CC-8B2B-47FB-80A9-5D1540FB1345}" type="presOf" srcId="{AFED8B89-7062-436B-A354-A8143B2BFA2D}" destId="{A3F57B50-3B40-4912-BB06-F1534E8A9697}" srcOrd="0" destOrd="2" presId="urn:microsoft.com/office/officeart/2005/8/layout/cycle4#1"/>
    <dgm:cxn modelId="{324909C9-8420-48DB-BA0C-34DF9BAD988D}" srcId="{EFD44971-BB4B-4D56-8627-5E88B0E021D9}" destId="{5C5EB153-5DAC-417E-81B7-6F9D6C782F10}" srcOrd="3" destOrd="0" parTransId="{E538104E-4BD7-4879-8AC7-539D33B1A5D0}" sibTransId="{88E9724A-2FBE-44D2-92DD-32A4873D7CC4}"/>
    <dgm:cxn modelId="{16ADF6F2-231D-44FE-86DE-7A9EE011ABE5}" type="presOf" srcId="{D6C123E2-9B3B-4D22-BD22-0158FAC92A24}" destId="{A3F57B50-3B40-4912-BB06-F1534E8A9697}" srcOrd="0" destOrd="3" presId="urn:microsoft.com/office/officeart/2005/8/layout/cycle4#1"/>
    <dgm:cxn modelId="{913B96B3-C7B3-4B92-9CEE-5BEE19065973}" type="presOf" srcId="{ED1A751F-F8F3-4B45-BDD6-0440B20C724B}" destId="{4072BAD5-278A-49E2-B227-8985AF4061C8}" srcOrd="1" destOrd="6" presId="urn:microsoft.com/office/officeart/2005/8/layout/cycle4#1"/>
    <dgm:cxn modelId="{E2115482-985E-461E-9B01-DD3C35665663}" srcId="{C675BCF2-9D65-4045-A6C5-61D32705E8C3}" destId="{36A4D636-6EF6-410D-B73B-E0B804A3BD8E}" srcOrd="2" destOrd="0" parTransId="{E5D1C1D6-1139-4746-9095-B7AEC411517A}" sibTransId="{0C4D8445-0D80-4A17-B0E6-5DEC7BB8849F}"/>
    <dgm:cxn modelId="{90DCC906-9DB5-44D9-AE0D-CF54C932BB43}" type="presOf" srcId="{8BDD1A29-9E81-402C-BB5E-AC001D98BBE7}" destId="{6AABE081-DA7E-41E9-A703-3262A7FEE28A}" srcOrd="0" destOrd="0" presId="urn:microsoft.com/office/officeart/2005/8/layout/cycle4#1"/>
    <dgm:cxn modelId="{276656A4-13D8-4B3D-98FD-5EFC3D5ACB93}" type="presOf" srcId="{36A4D636-6EF6-410D-B73B-E0B804A3BD8E}" destId="{B02E92BF-29B2-4167-9127-89D08E37CCE4}" srcOrd="0" destOrd="0" presId="urn:microsoft.com/office/officeart/2005/8/layout/cycle4#1"/>
    <dgm:cxn modelId="{BF9D4EAD-295C-4B83-B3AA-24446DF842E9}" type="presOf" srcId="{C14CC5DA-C872-4DAD-823D-327193984400}" destId="{A3F57B50-3B40-4912-BB06-F1534E8A9697}" srcOrd="0" destOrd="1" presId="urn:microsoft.com/office/officeart/2005/8/layout/cycle4#1"/>
    <dgm:cxn modelId="{5C7CDE90-1DDE-43D6-BC97-6042F74D3F82}" srcId="{B747E0DC-FEB3-45DD-ADF6-831E533FF809}" destId="{89878A40-487F-486A-B92F-EDB07A14C1A7}" srcOrd="5" destOrd="0" parTransId="{DD8A8515-5131-474B-AC0E-B4F7C05B6EA6}" sibTransId="{676D5A65-D602-4AF3-95DC-94E103317D57}"/>
    <dgm:cxn modelId="{49F277BA-6D45-4F60-81A6-B6B699E900DF}" srcId="{36A4D636-6EF6-410D-B73B-E0B804A3BD8E}" destId="{B545EB37-B1E3-4A56-BA07-D61EC723B457}" srcOrd="4" destOrd="0" parTransId="{47D1C715-6352-4FDB-8754-D036A6885F08}" sibTransId="{34A4E972-2878-4A94-BF6B-40E61C11FAFA}"/>
    <dgm:cxn modelId="{69E625D7-4C76-4D3E-9A6E-1EF6AFE56573}" type="presOf" srcId="{C13C4265-EE72-476F-B3BC-D1B53BC0121A}" destId="{88FBFBEA-55EE-478A-B40B-A1EAC13AE031}" srcOrd="0" destOrd="1" presId="urn:microsoft.com/office/officeart/2005/8/layout/cycle4#1"/>
    <dgm:cxn modelId="{4169BC58-87B5-4976-9A66-93C6B921803C}" type="presOf" srcId="{5C5EB153-5DAC-417E-81B7-6F9D6C782F10}" destId="{88FBFBEA-55EE-478A-B40B-A1EAC13AE031}" srcOrd="0" destOrd="3" presId="urn:microsoft.com/office/officeart/2005/8/layout/cycle4#1"/>
    <dgm:cxn modelId="{CB995DB5-10F6-46B9-A417-B82A63F998A7}" type="presOf" srcId="{CF3B9604-70AE-4AF5-8909-517A699E39CB}" destId="{88FBFBEA-55EE-478A-B40B-A1EAC13AE031}" srcOrd="0" destOrd="2" presId="urn:microsoft.com/office/officeart/2005/8/layout/cycle4#1"/>
    <dgm:cxn modelId="{AB5E7641-8D37-4D04-85DE-65F6393DC4CD}" type="presOf" srcId="{52C083B5-8FA5-43F2-8E12-DC7DF017BFE5}" destId="{6AABE081-DA7E-41E9-A703-3262A7FEE28A}" srcOrd="0" destOrd="6" presId="urn:microsoft.com/office/officeart/2005/8/layout/cycle4#1"/>
    <dgm:cxn modelId="{7AB0B82C-46BB-4C85-B028-C23E4E824BF6}" type="presOf" srcId="{DE73FA6D-9257-4A18-B3C4-8405A407BF24}" destId="{AF565893-6ECD-4FFF-B5B9-10473272E5CF}" srcOrd="0" destOrd="0" presId="urn:microsoft.com/office/officeart/2005/8/layout/cycle4#1"/>
    <dgm:cxn modelId="{FDBE47D9-6304-40E4-B124-EC2FAAAFA0FA}" type="presOf" srcId="{ED1A751F-F8F3-4B45-BDD6-0440B20C724B}" destId="{A3F57B50-3B40-4912-BB06-F1534E8A9697}" srcOrd="0" destOrd="6" presId="urn:microsoft.com/office/officeart/2005/8/layout/cycle4#1"/>
    <dgm:cxn modelId="{A79EDAF4-F38A-458B-9146-EEC12914E8D6}" type="presOf" srcId="{58FE82E9-6015-456E-A3A0-5D715C303A00}" destId="{AF565893-6ECD-4FFF-B5B9-10473272E5CF}" srcOrd="0" destOrd="1" presId="urn:microsoft.com/office/officeart/2005/8/layout/cycle4#1"/>
    <dgm:cxn modelId="{9A63EE45-65FB-4CB1-925D-0229ED459E6E}" type="presOf" srcId="{ACF6E00C-54D2-4EC1-9312-9AC5B77ADEDB}" destId="{88FBFBEA-55EE-478A-B40B-A1EAC13AE031}" srcOrd="0" destOrd="0" presId="urn:microsoft.com/office/officeart/2005/8/layout/cycle4#1"/>
    <dgm:cxn modelId="{C4046FC8-5894-45A7-A05F-771404576D31}" srcId="{9533B633-CADF-43E5-A314-A6F4040B2AA3}" destId="{58FE82E9-6015-456E-A3A0-5D715C303A00}" srcOrd="1" destOrd="0" parTransId="{5655FB3B-3DF0-476B-AE47-D7CE72E6C93A}" sibTransId="{0759DC1B-30B4-463F-8049-273000AB4C19}"/>
    <dgm:cxn modelId="{4810098D-2090-4C3E-8E23-9D18BE071D21}" srcId="{B747E0DC-FEB3-45DD-ADF6-831E533FF809}" destId="{114D752A-3814-4A15-8EFD-1E171FDDCBC2}" srcOrd="1" destOrd="0" parTransId="{CEB218C9-B42A-47D3-96C1-C8473F2018E3}" sibTransId="{DE4136CC-5181-4D82-8BD7-152D7BAD51AA}"/>
    <dgm:cxn modelId="{930A2F45-3919-41FE-9F9A-63E5CE21D77C}" srcId="{36A4D636-6EF6-410D-B73B-E0B804A3BD8E}" destId="{ED1A751F-F8F3-4B45-BDD6-0440B20C724B}" srcOrd="6" destOrd="0" parTransId="{B3FAAB4E-2BCD-46F0-83B7-28B311759467}" sibTransId="{069109BC-4EE7-4B00-A381-D8EFCFD52E2C}"/>
    <dgm:cxn modelId="{0C3BE6F7-AB43-4833-BE10-4BFAB8613AC5}" type="presOf" srcId="{ACF6E00C-54D2-4EC1-9312-9AC5B77ADEDB}" destId="{BCED08DF-CA65-471F-BB5C-BDBE48D90F0B}" srcOrd="1" destOrd="0" presId="urn:microsoft.com/office/officeart/2005/8/layout/cycle4#1"/>
    <dgm:cxn modelId="{7C4C0A41-A109-44B5-9525-D73C50E568A2}" srcId="{9533B633-CADF-43E5-A314-A6F4040B2AA3}" destId="{DE73FA6D-9257-4A18-B3C4-8405A407BF24}" srcOrd="0" destOrd="0" parTransId="{62F8E575-9A31-4B27-A68E-3B6BD25F0A09}" sibTransId="{85C826EB-01DB-452A-9E5A-7E03E3869E99}"/>
    <dgm:cxn modelId="{B1CD667F-FAD0-436A-BE61-43CBA76D4CD1}" type="presOf" srcId="{FB67455E-1ACA-4D50-8449-1B6A4BF66CE9}" destId="{6AABE081-DA7E-41E9-A703-3262A7FEE28A}" srcOrd="0" destOrd="4" presId="urn:microsoft.com/office/officeart/2005/8/layout/cycle4#1"/>
    <dgm:cxn modelId="{D207C8F5-598E-4991-9F4F-2675B92E3970}" type="presOf" srcId="{B545EB37-B1E3-4A56-BA07-D61EC723B457}" destId="{A3F57B50-3B40-4912-BB06-F1534E8A9697}" srcOrd="0" destOrd="4" presId="urn:microsoft.com/office/officeart/2005/8/layout/cycle4#1"/>
    <dgm:cxn modelId="{8C0FFD58-869A-4483-8AF6-CD560BAA39BA}" type="presOf" srcId="{EE08453C-065C-4974-A98A-EDCECDE2A986}" destId="{6AABE081-DA7E-41E9-A703-3262A7FEE28A}" srcOrd="0" destOrd="3" presId="urn:microsoft.com/office/officeart/2005/8/layout/cycle4#1"/>
    <dgm:cxn modelId="{AEFA8086-C8A2-4900-9F9B-F14BF110DF80}" type="presOf" srcId="{C13C4265-EE72-476F-B3BC-D1B53BC0121A}" destId="{BCED08DF-CA65-471F-BB5C-BDBE48D90F0B}" srcOrd="1" destOrd="1" presId="urn:microsoft.com/office/officeart/2005/8/layout/cycle4#1"/>
    <dgm:cxn modelId="{582C3073-022A-45BC-B57C-D26CB1623ABF}" srcId="{EFD44971-BB4B-4D56-8627-5E88B0E021D9}" destId="{ACF6E00C-54D2-4EC1-9312-9AC5B77ADEDB}" srcOrd="0" destOrd="0" parTransId="{C207CFBA-CCD2-4A9D-9932-355D93767A00}" sibTransId="{71E3D729-814D-459B-9D57-7237115C363D}"/>
    <dgm:cxn modelId="{3E5425AE-A04D-47E9-8A33-49D00C0B4665}" type="presOf" srcId="{AC4C9475-5128-427D-B650-B60B0A98A227}" destId="{4E5CF4B0-A745-427E-AC92-5A2BBC8B2CFD}" srcOrd="1" destOrd="2" presId="urn:microsoft.com/office/officeart/2005/8/layout/cycle4#1"/>
    <dgm:cxn modelId="{99F3EEDD-3D56-4FB1-BB99-3732FE3644D2}" srcId="{C675BCF2-9D65-4045-A6C5-61D32705E8C3}" destId="{9533B633-CADF-43E5-A314-A6F4040B2AA3}" srcOrd="3" destOrd="0" parTransId="{490F7FAC-B0CE-4A8D-8A22-08068590C5E0}" sibTransId="{6724FF8E-0DBA-49BF-8E17-A063B6EA828D}"/>
    <dgm:cxn modelId="{4B342EE1-A895-4121-ACC0-B84FDA3D9D12}" type="presOf" srcId="{5C5EB153-5DAC-417E-81B7-6F9D6C782F10}" destId="{BCED08DF-CA65-471F-BB5C-BDBE48D90F0B}" srcOrd="1" destOrd="3" presId="urn:microsoft.com/office/officeart/2005/8/layout/cycle4#1"/>
    <dgm:cxn modelId="{AAC105B2-7344-405F-88D4-39381DA86D78}" type="presOf" srcId="{EE08453C-065C-4974-A98A-EDCECDE2A986}" destId="{E84229F0-505C-48A4-82F5-477922E5BDC5}" srcOrd="1" destOrd="3" presId="urn:microsoft.com/office/officeart/2005/8/layout/cycle4#1"/>
    <dgm:cxn modelId="{C137A3B7-1BAE-4BD9-B42E-D17500B875A5}" type="presOf" srcId="{89878A40-487F-486A-B92F-EDB07A14C1A7}" destId="{E84229F0-505C-48A4-82F5-477922E5BDC5}" srcOrd="1" destOrd="5" presId="urn:microsoft.com/office/officeart/2005/8/layout/cycle4#1"/>
    <dgm:cxn modelId="{1F184794-0476-4383-967D-BB855EAF864E}" type="presOf" srcId="{0A443D88-02ED-4514-9B10-3087B5557A46}" destId="{E84229F0-505C-48A4-82F5-477922E5BDC5}" srcOrd="1" destOrd="2" presId="urn:microsoft.com/office/officeart/2005/8/layout/cycle4#1"/>
    <dgm:cxn modelId="{52507A78-2C9D-494C-8150-419085B9C122}" type="presOf" srcId="{FC4DCAAE-ACBA-43C9-8663-CE7A3CF9E94B}" destId="{4072BAD5-278A-49E2-B227-8985AF4061C8}" srcOrd="1" destOrd="0" presId="urn:microsoft.com/office/officeart/2005/8/layout/cycle4#1"/>
    <dgm:cxn modelId="{C36680A8-3C31-46CD-A37F-7346BFEAA662}" type="presOf" srcId="{AC4C9475-5128-427D-B650-B60B0A98A227}" destId="{AF565893-6ECD-4FFF-B5B9-10473272E5CF}" srcOrd="0" destOrd="2" presId="urn:microsoft.com/office/officeart/2005/8/layout/cycle4#1"/>
    <dgm:cxn modelId="{E7ACD243-4F36-4559-8276-582F53B1E0E2}" type="presOf" srcId="{C14CC5DA-C872-4DAD-823D-327193984400}" destId="{4072BAD5-278A-49E2-B227-8985AF4061C8}" srcOrd="1" destOrd="1" presId="urn:microsoft.com/office/officeart/2005/8/layout/cycle4#1"/>
    <dgm:cxn modelId="{0D20FF47-76A9-4CE7-9672-56410C75C5E6}" srcId="{B747E0DC-FEB3-45DD-ADF6-831E533FF809}" destId="{EE08453C-065C-4974-A98A-EDCECDE2A986}" srcOrd="3" destOrd="0" parTransId="{6CCCB1BC-9C57-4E8B-A9F7-36B3FA230AC3}" sibTransId="{E89C099C-1970-42C4-BC51-A47302E3DABD}"/>
    <dgm:cxn modelId="{1E49425A-A6C8-42BF-8F4E-C9747DF49403}" type="presOf" srcId="{58FE82E9-6015-456E-A3A0-5D715C303A00}" destId="{4E5CF4B0-A745-427E-AC92-5A2BBC8B2CFD}" srcOrd="1" destOrd="1" presId="urn:microsoft.com/office/officeart/2005/8/layout/cycle4#1"/>
    <dgm:cxn modelId="{F16ADE42-CBB4-4906-BC93-8BDF4908C726}" srcId="{EFD44971-BB4B-4D56-8627-5E88B0E021D9}" destId="{CF3B9604-70AE-4AF5-8909-517A699E39CB}" srcOrd="2" destOrd="0" parTransId="{4F92F7C8-68AB-4AEB-AADB-50CA0EAC72A8}" sibTransId="{5E81F565-A9D4-4E0F-A9DF-B06BF0D2059F}"/>
    <dgm:cxn modelId="{6185DBD1-70D9-4224-863C-8643BEE383B9}" srcId="{36A4D636-6EF6-410D-B73B-E0B804A3BD8E}" destId="{FC4DCAAE-ACBA-43C9-8663-CE7A3CF9E94B}" srcOrd="0" destOrd="0" parTransId="{71B47C93-382F-4C5A-AA50-A25DFB26CBF2}" sibTransId="{2B16C570-8542-4B88-9292-FE1F6FE3FB6F}"/>
    <dgm:cxn modelId="{5FF3CEDD-3462-4798-997B-B27046620786}" srcId="{EFD44971-BB4B-4D56-8627-5E88B0E021D9}" destId="{C13C4265-EE72-476F-B3BC-D1B53BC0121A}" srcOrd="1" destOrd="0" parTransId="{ECA3D666-2586-4671-ACC9-42DA7840DEF5}" sibTransId="{25E8D815-38E5-4FA0-8DE5-88C1D5CA2EB1}"/>
    <dgm:cxn modelId="{7F03B048-1835-41A8-90AF-213948966393}" srcId="{36A4D636-6EF6-410D-B73B-E0B804A3BD8E}" destId="{D6C123E2-9B3B-4D22-BD22-0158FAC92A24}" srcOrd="3" destOrd="0" parTransId="{9FA3EED0-9242-4AFD-A503-04476C5B7BE5}" sibTransId="{9C5E312C-1159-4BE4-B966-A48D8936AA18}"/>
    <dgm:cxn modelId="{C92D90FB-08E0-4C1A-AEE7-8F188B84E8F7}" type="presOf" srcId="{B747E0DC-FEB3-45DD-ADF6-831E533FF809}" destId="{4317853F-4091-4FC8-A3DC-B4FA0C4363AE}" srcOrd="0" destOrd="0" presId="urn:microsoft.com/office/officeart/2005/8/layout/cycle4#1"/>
    <dgm:cxn modelId="{8437F92F-492A-4BCB-9519-5C416C3D8978}" type="presOf" srcId="{D6C123E2-9B3B-4D22-BD22-0158FAC92A24}" destId="{4072BAD5-278A-49E2-B227-8985AF4061C8}" srcOrd="1" destOrd="3" presId="urn:microsoft.com/office/officeart/2005/8/layout/cycle4#1"/>
    <dgm:cxn modelId="{05840D9C-C4E3-45CA-9ECF-B76D246066F9}" type="presOf" srcId="{89878A40-487F-486A-B92F-EDB07A14C1A7}" destId="{6AABE081-DA7E-41E9-A703-3262A7FEE28A}" srcOrd="0" destOrd="5" presId="urn:microsoft.com/office/officeart/2005/8/layout/cycle4#1"/>
    <dgm:cxn modelId="{509A9A8B-A260-4ED8-8EE3-F4A7D8F1DFE1}" srcId="{B747E0DC-FEB3-45DD-ADF6-831E533FF809}" destId="{FB67455E-1ACA-4D50-8449-1B6A4BF66CE9}" srcOrd="4" destOrd="0" parTransId="{22029CEC-F8CB-4622-BC7D-05737ED27058}" sibTransId="{C25C7C05-DDF1-41A9-BD2D-283C46FB16FE}"/>
    <dgm:cxn modelId="{503926FA-0B44-4F57-B1AB-1338A6531507}" srcId="{B747E0DC-FEB3-45DD-ADF6-831E533FF809}" destId="{52C083B5-8FA5-43F2-8E12-DC7DF017BFE5}" srcOrd="6" destOrd="0" parTransId="{B450E3CD-1FAD-4DF0-A339-B73575FCFF4D}" sibTransId="{C7EC3CC2-37F2-41BF-A5A4-00404BFD622B}"/>
    <dgm:cxn modelId="{73E2FD17-20F0-4EC7-99B1-31E1CB60339F}" type="presOf" srcId="{114D752A-3814-4A15-8EFD-1E171FDDCBC2}" destId="{E84229F0-505C-48A4-82F5-477922E5BDC5}" srcOrd="1" destOrd="1" presId="urn:microsoft.com/office/officeart/2005/8/layout/cycle4#1"/>
    <dgm:cxn modelId="{0F5680D2-10B5-43D4-AEF2-E7D36D9145FC}" type="presOf" srcId="{B7836A63-EEC4-4C59-9C5F-6770C006BDBF}" destId="{4072BAD5-278A-49E2-B227-8985AF4061C8}" srcOrd="1" destOrd="5" presId="urn:microsoft.com/office/officeart/2005/8/layout/cycle4#1"/>
    <dgm:cxn modelId="{98118182-4014-4A9F-A19D-A5DAB32300A8}" type="presOf" srcId="{114D752A-3814-4A15-8EFD-1E171FDDCBC2}" destId="{6AABE081-DA7E-41E9-A703-3262A7FEE28A}" srcOrd="0" destOrd="1" presId="urn:microsoft.com/office/officeart/2005/8/layout/cycle4#1"/>
    <dgm:cxn modelId="{89625F5F-695F-49F4-A3BE-25C05B17EB3B}" type="presOf" srcId="{AFED8B89-7062-436B-A354-A8143B2BFA2D}" destId="{4072BAD5-278A-49E2-B227-8985AF4061C8}" srcOrd="1" destOrd="2" presId="urn:microsoft.com/office/officeart/2005/8/layout/cycle4#1"/>
    <dgm:cxn modelId="{23EBC3B6-87A1-4ABE-9285-838499FE1566}" srcId="{B747E0DC-FEB3-45DD-ADF6-831E533FF809}" destId="{0A443D88-02ED-4514-9B10-3087B5557A46}" srcOrd="2" destOrd="0" parTransId="{A1217C85-9309-4C15-AEEE-B8FEC9CCE986}" sibTransId="{B9379831-6447-4D23-AF66-AB19C3CCF060}"/>
    <dgm:cxn modelId="{BC75CA76-9F6D-412B-97F0-AC9A7E7BF558}" type="presOf" srcId="{52C083B5-8FA5-43F2-8E12-DC7DF017BFE5}" destId="{E84229F0-505C-48A4-82F5-477922E5BDC5}" srcOrd="1" destOrd="6" presId="urn:microsoft.com/office/officeart/2005/8/layout/cycle4#1"/>
    <dgm:cxn modelId="{C7675571-16FB-46D0-825E-60EDADD63862}" type="presParOf" srcId="{1374A0F0-EC3C-482D-9263-8FBFEACD765C}" destId="{EA216EF8-F63F-44B1-90EE-B06689D37706}" srcOrd="0" destOrd="0" presId="urn:microsoft.com/office/officeart/2005/8/layout/cycle4#1"/>
    <dgm:cxn modelId="{16DAFE30-E40D-4EF6-991E-AD1C513A06D7}" type="presParOf" srcId="{EA216EF8-F63F-44B1-90EE-B06689D37706}" destId="{D2BF6C5D-0C38-4085-AEF4-96C7C4F6F7BA}" srcOrd="0" destOrd="0" presId="urn:microsoft.com/office/officeart/2005/8/layout/cycle4#1"/>
    <dgm:cxn modelId="{BBF2371D-FBFB-460D-B7E1-15452EDC9AE0}" type="presParOf" srcId="{D2BF6C5D-0C38-4085-AEF4-96C7C4F6F7BA}" destId="{6AABE081-DA7E-41E9-A703-3262A7FEE28A}" srcOrd="0" destOrd="0" presId="urn:microsoft.com/office/officeart/2005/8/layout/cycle4#1"/>
    <dgm:cxn modelId="{292ADB07-D503-453F-975C-735E78EADAAB}" type="presParOf" srcId="{D2BF6C5D-0C38-4085-AEF4-96C7C4F6F7BA}" destId="{E84229F0-505C-48A4-82F5-477922E5BDC5}" srcOrd="1" destOrd="0" presId="urn:microsoft.com/office/officeart/2005/8/layout/cycle4#1"/>
    <dgm:cxn modelId="{D2473714-47D3-422E-8526-BCC2799F6D33}" type="presParOf" srcId="{EA216EF8-F63F-44B1-90EE-B06689D37706}" destId="{68021DCB-13F0-4F95-9985-082EE729E4AA}" srcOrd="1" destOrd="0" presId="urn:microsoft.com/office/officeart/2005/8/layout/cycle4#1"/>
    <dgm:cxn modelId="{B2EC42C7-14CB-4AAE-913D-EC18DD313964}" type="presParOf" srcId="{68021DCB-13F0-4F95-9985-082EE729E4AA}" destId="{88FBFBEA-55EE-478A-B40B-A1EAC13AE031}" srcOrd="0" destOrd="0" presId="urn:microsoft.com/office/officeart/2005/8/layout/cycle4#1"/>
    <dgm:cxn modelId="{25AE5274-BF40-43C2-A4BA-2431CF85ED0E}" type="presParOf" srcId="{68021DCB-13F0-4F95-9985-082EE729E4AA}" destId="{BCED08DF-CA65-471F-BB5C-BDBE48D90F0B}" srcOrd="1" destOrd="0" presId="urn:microsoft.com/office/officeart/2005/8/layout/cycle4#1"/>
    <dgm:cxn modelId="{2C76F824-3C26-49B2-9A40-3B6AB77A3B62}" type="presParOf" srcId="{EA216EF8-F63F-44B1-90EE-B06689D37706}" destId="{9B9E2929-E66C-4706-AB2A-368EF67172F9}" srcOrd="2" destOrd="0" presId="urn:microsoft.com/office/officeart/2005/8/layout/cycle4#1"/>
    <dgm:cxn modelId="{C5E33EF4-E902-4675-9CA3-984349B14AC4}" type="presParOf" srcId="{9B9E2929-E66C-4706-AB2A-368EF67172F9}" destId="{A3F57B50-3B40-4912-BB06-F1534E8A9697}" srcOrd="0" destOrd="0" presId="urn:microsoft.com/office/officeart/2005/8/layout/cycle4#1"/>
    <dgm:cxn modelId="{78736673-8F94-423E-9C3B-11F57928D4D8}" type="presParOf" srcId="{9B9E2929-E66C-4706-AB2A-368EF67172F9}" destId="{4072BAD5-278A-49E2-B227-8985AF4061C8}" srcOrd="1" destOrd="0" presId="urn:microsoft.com/office/officeart/2005/8/layout/cycle4#1"/>
    <dgm:cxn modelId="{482128AE-A2E4-43A2-9D8B-EFFC798BD86B}" type="presParOf" srcId="{EA216EF8-F63F-44B1-90EE-B06689D37706}" destId="{96AD5260-48E7-489E-8955-D5B451023D11}" srcOrd="3" destOrd="0" presId="urn:microsoft.com/office/officeart/2005/8/layout/cycle4#1"/>
    <dgm:cxn modelId="{A39A29EB-562F-4368-A152-7F19E2EA9CCD}" type="presParOf" srcId="{96AD5260-48E7-489E-8955-D5B451023D11}" destId="{AF565893-6ECD-4FFF-B5B9-10473272E5CF}" srcOrd="0" destOrd="0" presId="urn:microsoft.com/office/officeart/2005/8/layout/cycle4#1"/>
    <dgm:cxn modelId="{FA275D22-F19B-48C9-AE33-4AE4B50AD152}" type="presParOf" srcId="{96AD5260-48E7-489E-8955-D5B451023D11}" destId="{4E5CF4B0-A745-427E-AC92-5A2BBC8B2CFD}" srcOrd="1" destOrd="0" presId="urn:microsoft.com/office/officeart/2005/8/layout/cycle4#1"/>
    <dgm:cxn modelId="{50ADB6E7-2F29-4718-80AA-FF8B06FDF32A}" type="presParOf" srcId="{EA216EF8-F63F-44B1-90EE-B06689D37706}" destId="{252654CC-6DD5-4750-8030-77EC439E5C6F}" srcOrd="4" destOrd="0" presId="urn:microsoft.com/office/officeart/2005/8/layout/cycle4#1"/>
    <dgm:cxn modelId="{77095267-DBA2-4EC4-AD33-3F04B2B90DC5}" type="presParOf" srcId="{1374A0F0-EC3C-482D-9263-8FBFEACD765C}" destId="{D516D7D2-F4C9-454F-95B3-BC0E902862EA}" srcOrd="1" destOrd="0" presId="urn:microsoft.com/office/officeart/2005/8/layout/cycle4#1"/>
    <dgm:cxn modelId="{F58BF033-554B-4A4B-A2B3-0FE144C397AB}" type="presParOf" srcId="{D516D7D2-F4C9-454F-95B3-BC0E902862EA}" destId="{4317853F-4091-4FC8-A3DC-B4FA0C4363AE}" srcOrd="0" destOrd="0" presId="urn:microsoft.com/office/officeart/2005/8/layout/cycle4#1"/>
    <dgm:cxn modelId="{616A6F59-CEA3-4924-84E0-AFE54BE75097}" type="presParOf" srcId="{D516D7D2-F4C9-454F-95B3-BC0E902862EA}" destId="{2AC07F0D-BC73-4ED3-BD50-BF19395DA5CD}" srcOrd="1" destOrd="0" presId="urn:microsoft.com/office/officeart/2005/8/layout/cycle4#1"/>
    <dgm:cxn modelId="{9BA42CDC-B354-4B47-8D08-B44BA5705544}" type="presParOf" srcId="{D516D7D2-F4C9-454F-95B3-BC0E902862EA}" destId="{B02E92BF-29B2-4167-9127-89D08E37CCE4}" srcOrd="2" destOrd="0" presId="urn:microsoft.com/office/officeart/2005/8/layout/cycle4#1"/>
    <dgm:cxn modelId="{A2305EEE-FA94-4201-A866-7BF787A0E14F}" type="presParOf" srcId="{D516D7D2-F4C9-454F-95B3-BC0E902862EA}" destId="{1C98E78C-8E03-4978-85DE-14E77AB11121}" srcOrd="3" destOrd="0" presId="urn:microsoft.com/office/officeart/2005/8/layout/cycle4#1"/>
    <dgm:cxn modelId="{85692C76-78BF-4B4D-ABF9-715E7E5D2EE9}" type="presParOf" srcId="{D516D7D2-F4C9-454F-95B3-BC0E902862EA}" destId="{47648293-2BD2-44FC-81BE-2D771B50E0D1}" srcOrd="4" destOrd="0" presId="urn:microsoft.com/office/officeart/2005/8/layout/cycle4#1"/>
    <dgm:cxn modelId="{8746004F-811E-4CD0-9BD7-6714A9D0FEFC}" type="presParOf" srcId="{1374A0F0-EC3C-482D-9263-8FBFEACD765C}" destId="{A4D041D1-3FCE-47CB-A814-291119D4184B}" srcOrd="2" destOrd="0" presId="urn:microsoft.com/office/officeart/2005/8/layout/cycle4#1"/>
    <dgm:cxn modelId="{41E64ABE-449C-4B04-8A01-139F9BAB955F}" type="presParOf" srcId="{1374A0F0-EC3C-482D-9263-8FBFEACD765C}" destId="{E4E8AFDA-99FD-40B4-BD30-91B86D2ADF47}" srcOrd="3" destOrd="0" presId="urn:microsoft.com/office/officeart/2005/8/layout/cycle4#1"/>
  </dgm:cxnLst>
  <dgm:bg/>
  <dgm:whole/>
  <dgm:extLst>
    <a:ext uri="{C62137D5-CB1D-491B-B009-E17868A290BF}">
      <dgm14:recolorImg xmlns:dgm14="http://schemas.microsoft.com/office/drawing/2010/diagram" xmlns="" val="1"/>
    </a:ex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F57B50-3B40-4912-BB06-F1534E8A9697}">
      <dsp:nvSpPr>
        <dsp:cNvPr id="0" name=""/>
        <dsp:cNvSpPr/>
      </dsp:nvSpPr>
      <dsp:spPr>
        <a:xfrm>
          <a:off x="4466002" y="2861271"/>
          <a:ext cx="2130935" cy="13803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b="1" kern="1200" dirty="0">
            <a:solidFill>
              <a:schemeClr val="tx1">
                <a:lumMod val="75000"/>
                <a:lumOff val="25000"/>
              </a:schemeClr>
            </a:solidFill>
            <a:latin typeface="DINPro-Regular" pitchFamily="50" charset="0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АС «БЮДЖЕТ»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АС «УРМ»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«РЕГИОНАЛЬНАЯ КОНТРАКТНАЯ СИСТЕМА»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«</a:t>
          </a:r>
          <a:r>
            <a:rPr lang="en-US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WEB</a:t>
          </a: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– ИСПОЛНЕНИЕ»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АC «СМЕТА»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АС «БЮДЖЕТ ПОСЕЛЕНИЯ»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sp:txBody>
      <dsp:txXfrm>
        <a:off x="5105283" y="3206362"/>
        <a:ext cx="1491654" cy="1035272"/>
      </dsp:txXfrm>
    </dsp:sp>
    <dsp:sp modelId="{AF565893-6ECD-4FFF-B5B9-10473272E5CF}">
      <dsp:nvSpPr>
        <dsp:cNvPr id="0" name=""/>
        <dsp:cNvSpPr/>
      </dsp:nvSpPr>
      <dsp:spPr>
        <a:xfrm>
          <a:off x="572040" y="2933271"/>
          <a:ext cx="2130935" cy="13803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«W</a:t>
          </a:r>
          <a:r>
            <a:rPr lang="en-US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EB</a:t>
          </a: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-КОНСОЛИДАЦИЯ»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«ФИНАНСОВЫЙ БЮДЖЕТНЫЙ КОНТРОЛЬ»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« ФИНАНСОВЫЙ КОНТРОЛЬ ЗАКУПОК»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sp:txBody>
      <dsp:txXfrm>
        <a:off x="572040" y="3278361"/>
        <a:ext cx="1491654" cy="1035272"/>
      </dsp:txXfrm>
    </dsp:sp>
    <dsp:sp modelId="{88FBFBEA-55EE-478A-B40B-A1EAC13AE031}">
      <dsp:nvSpPr>
        <dsp:cNvPr id="0" name=""/>
        <dsp:cNvSpPr/>
      </dsp:nvSpPr>
      <dsp:spPr>
        <a:xfrm>
          <a:off x="4351294" y="0"/>
          <a:ext cx="2130935" cy="13803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«РЕГИОНАЛЬНАЯ КОНТРАКТНАЯ СИСТЕМА» (ПЛАН ЗАКУПОК)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 «ДОЛГОВАЯ КНИГА»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«</a:t>
          </a:r>
          <a:r>
            <a:rPr lang="en-US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WEB</a:t>
          </a: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–ПЛАНИРОВАНИЕ»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АИС «ПРОГНОЗ И ПЛАНИРОВАНИЕ БЮДЖЕТА»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sp:txBody>
      <dsp:txXfrm>
        <a:off x="4990575" y="0"/>
        <a:ext cx="1491654" cy="1035272"/>
      </dsp:txXfrm>
    </dsp:sp>
    <dsp:sp modelId="{6AABE081-DA7E-41E9-A703-3262A7FEE28A}">
      <dsp:nvSpPr>
        <dsp:cNvPr id="0" name=""/>
        <dsp:cNvSpPr/>
      </dsp:nvSpPr>
      <dsp:spPr>
        <a:xfrm>
          <a:off x="572040" y="0"/>
          <a:ext cx="2130935" cy="13803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АЦР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АС IМОНИТОРИНГ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БЮДЖЕТ ДЛЯ ГРАЖДАН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КОНСТРУКТОР ДАННЫХ MDX-ЭКСПЕРТ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МОНИТОРИНГ ЗАКУПОК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ПОРТАЛ ОТКРЫТЫЕ ДАННЫЕ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0" lvl="1" indent="-5715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ПК «ПЛАТФОРМА КРИСТА </a:t>
          </a:r>
          <a:r>
            <a:rPr lang="en-US" sz="70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BI»</a:t>
          </a:r>
          <a:endParaRPr lang="ru-RU" sz="7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sp:txBody>
      <dsp:txXfrm>
        <a:off x="572040" y="0"/>
        <a:ext cx="1491654" cy="1035272"/>
      </dsp:txXfrm>
    </dsp:sp>
    <dsp:sp modelId="{4317853F-4091-4FC8-A3DC-B4FA0C4363AE}">
      <dsp:nvSpPr>
        <dsp:cNvPr id="0" name=""/>
        <dsp:cNvSpPr/>
      </dsp:nvSpPr>
      <dsp:spPr>
        <a:xfrm>
          <a:off x="1546194" y="245877"/>
          <a:ext cx="1867803" cy="1867803"/>
        </a:xfrm>
        <a:prstGeom prst="pieWedg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АНАЛИЗ</a:t>
          </a:r>
          <a:endParaRPr lang="ru-RU" sz="1200" kern="1200" dirty="0">
            <a:solidFill>
              <a:schemeClr val="bg1"/>
            </a:solidFill>
            <a:latin typeface="+mn-lt"/>
            <a:ea typeface="+mn-ea"/>
            <a:cs typeface="+mn-cs"/>
          </a:endParaRPr>
        </a:p>
      </dsp:txBody>
      <dsp:txXfrm>
        <a:off x="1546194" y="245877"/>
        <a:ext cx="1867803" cy="1867803"/>
      </dsp:txXfrm>
    </dsp:sp>
    <dsp:sp modelId="{2AC07F0D-BC73-4ED3-BD50-BF19395DA5CD}">
      <dsp:nvSpPr>
        <dsp:cNvPr id="0" name=""/>
        <dsp:cNvSpPr/>
      </dsp:nvSpPr>
      <dsp:spPr>
        <a:xfrm rot="5400000">
          <a:off x="3500270" y="245877"/>
          <a:ext cx="1867803" cy="1867803"/>
        </a:xfrm>
        <a:prstGeom prst="pieWedge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ПЛАНИРОВАНИЕ</a:t>
          </a:r>
          <a:endParaRPr lang="ru-RU" sz="1200" kern="1200" dirty="0">
            <a:solidFill>
              <a:schemeClr val="bg1"/>
            </a:solidFill>
            <a:latin typeface="+mn-lt"/>
            <a:ea typeface="+mn-ea"/>
            <a:cs typeface="+mn-cs"/>
          </a:endParaRPr>
        </a:p>
      </dsp:txBody>
      <dsp:txXfrm rot="5400000">
        <a:off x="3500270" y="245877"/>
        <a:ext cx="1867803" cy="1867803"/>
      </dsp:txXfrm>
    </dsp:sp>
    <dsp:sp modelId="{B02E92BF-29B2-4167-9127-89D08E37CCE4}">
      <dsp:nvSpPr>
        <dsp:cNvPr id="0" name=""/>
        <dsp:cNvSpPr/>
      </dsp:nvSpPr>
      <dsp:spPr>
        <a:xfrm rot="10800000">
          <a:off x="3500270" y="2199953"/>
          <a:ext cx="1867803" cy="1867803"/>
        </a:xfrm>
        <a:prstGeom prst="pieWedge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ИСПОЛНЕНИЕ</a:t>
          </a:r>
          <a:endParaRPr lang="ru-RU" sz="1200" kern="1200" dirty="0">
            <a:solidFill>
              <a:schemeClr val="bg1"/>
            </a:solidFill>
            <a:latin typeface="+mn-lt"/>
            <a:ea typeface="+mn-ea"/>
            <a:cs typeface="+mn-cs"/>
          </a:endParaRPr>
        </a:p>
      </dsp:txBody>
      <dsp:txXfrm rot="10800000">
        <a:off x="3500270" y="2199953"/>
        <a:ext cx="1867803" cy="1867803"/>
      </dsp:txXfrm>
    </dsp:sp>
    <dsp:sp modelId="{1C98E78C-8E03-4978-85DE-14E77AB11121}">
      <dsp:nvSpPr>
        <dsp:cNvPr id="0" name=""/>
        <dsp:cNvSpPr/>
      </dsp:nvSpPr>
      <dsp:spPr>
        <a:xfrm rot="16200000">
          <a:off x="1546194" y="2199953"/>
          <a:ext cx="1867803" cy="1867803"/>
        </a:xfrm>
        <a:prstGeom prst="pieWedg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КОНТРОЛЬ</a:t>
          </a:r>
          <a:endParaRPr lang="ru-RU" sz="1200" kern="1200" dirty="0">
            <a:solidFill>
              <a:schemeClr val="bg1"/>
            </a:solidFill>
            <a:latin typeface="+mn-lt"/>
            <a:ea typeface="+mn-ea"/>
            <a:cs typeface="+mn-cs"/>
          </a:endParaRPr>
        </a:p>
      </dsp:txBody>
      <dsp:txXfrm rot="16200000">
        <a:off x="1546194" y="2199953"/>
        <a:ext cx="1867803" cy="1867803"/>
      </dsp:txXfrm>
    </dsp:sp>
    <dsp:sp modelId="{A4D041D1-3FCE-47CB-A814-291119D4184B}">
      <dsp:nvSpPr>
        <dsp:cNvPr id="0" name=""/>
        <dsp:cNvSpPr/>
      </dsp:nvSpPr>
      <dsp:spPr>
        <a:xfrm>
          <a:off x="3132136" y="1389227"/>
          <a:ext cx="644888" cy="560772"/>
        </a:xfrm>
        <a:prstGeom prst="circular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E8AFDA-99FD-40B4-BD30-91B86D2ADF47}">
      <dsp:nvSpPr>
        <dsp:cNvPr id="0" name=""/>
        <dsp:cNvSpPr/>
      </dsp:nvSpPr>
      <dsp:spPr>
        <a:xfrm rot="10800000">
          <a:off x="3134689" y="2240847"/>
          <a:ext cx="644888" cy="560772"/>
        </a:xfrm>
        <a:prstGeom prst="circular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372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38EF5-7724-4C30-950E-47312E9AE2C7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372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B3754-7770-425D-8265-240F35D1C2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6390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C1117-63EC-487E-A91C-4801E097FA93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83BFA-4377-4318-A2FD-15D242F1FB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54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4761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НПО «Криста» было основано в 1992 году.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сегодняшний день продукты нашей компании внедрены в 85 субъектах РФ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 наши программные решения соответствуют мировым стандартам качества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за плечами сотрудников нашей компании 26 лет успешной работы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2370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Развитие компании: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1992 г. создание компании. Проект с 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роскосмосом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Разработка ПО для наземного тестирования бортовой аппаратуры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1995 г.  Первые проекты по автоматизации деятельности государственного сектора на основе клиент-серверной архитектуры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АС «Бюджет»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1998 г. Начало проекта с 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Роспотребнадзором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по созданию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АИС «Социально-гигиенический мониторинг»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2000 г. создание системы бухгалтерского учёта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АС «Смета»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2002 г. Создание аналитической платформы на основе многомерной модели данных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СППР «</a:t>
            </a:r>
            <a:r>
              <a:rPr kumimoji="0" lang="ru-RU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Финансовоэкономический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анализ»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.Создание системы планирования бюджета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АИС «Прогноз и планирование бюджета»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2003 г. Создание системы управления закупками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АИС «Государственный заказ» 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2005 г. Комплексное развитие линейки программных продуктов по автоматизации работы государственного сектора в рамках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Единой системы управления бюджетным процессом региона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2009 г. Начало разработки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НТП на основе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web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-технологий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Создание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iMonitoring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2010 г. Начало внедрения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ПК «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Web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-Консолидация»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 базе Новой технологической  платформы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2012 г. Начало перевода программных продуктов по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автоматизации работы государственного сектора на Новую технологическую платформу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 рамках «Регионального электронного бюджета»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2012 г. Создание системы централизации учета и отчетности в регионах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 базе </a:t>
            </a:r>
            <a:r>
              <a:rPr kumimoji="0" lang="ru-RU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web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-платформы «Смета»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2013 г.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Запуск Единой системы поддержки клиентов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Перевод услуг по технической поддержке пользователей в цифровой формат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2014 г. Начало работы с Минфином России и Федеральным казначейством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 созданию подсистем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ГИИС «Электронный бюджет»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 г. Создание российской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BI-платформы KRISTA BI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2018 г. Создание цифровой платформы для государственного управления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«Цифровой регион»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6143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Москва – два офиса – один из них Головной </a:t>
            </a:r>
          </a:p>
          <a:p>
            <a:r>
              <a:rPr lang="ru-RU" dirty="0" smtClean="0"/>
              <a:t>Два производственных центра – Рыбинск, Ярославль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Серый цвет –филиалы</a:t>
            </a:r>
          </a:p>
          <a:p>
            <a:r>
              <a:rPr lang="ru-RU" dirty="0" smtClean="0"/>
              <a:t>Зеленый цвет – обособленные подразделения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2803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3388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Принципы деятельности НПО «Криста»</a:t>
            </a:r>
            <a:endParaRPr lang="ru-RU" sz="16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ourier New"/>
              <a:buChar char="□"/>
            </a:pPr>
            <a:r>
              <a:rPr lang="ru-RU" sz="1200" b="1" dirty="0" smtClean="0">
                <a:effectLst/>
                <a:latin typeface="+mn-lt"/>
                <a:ea typeface="Calibri"/>
                <a:cs typeface="Times New Roman"/>
              </a:rPr>
              <a:t>Инновационная технологическая платформа </a:t>
            </a:r>
            <a:endParaRPr lang="ru-RU" sz="1600" dirty="0" smtClean="0">
              <a:effectLst/>
              <a:latin typeface="+mn-lt"/>
              <a:ea typeface="Calibri"/>
              <a:cs typeface="Times New Roman"/>
            </a:endParaRPr>
          </a:p>
          <a:p>
            <a:pPr marL="914400">
              <a:lnSpc>
                <a:spcPct val="115000"/>
              </a:lnSpc>
              <a:spcAft>
                <a:spcPts val="0"/>
              </a:spcAft>
            </a:pPr>
            <a:r>
              <a:rPr lang="ru-RU" sz="1100" smtClean="0">
                <a:effectLst/>
                <a:latin typeface="+mn-lt"/>
                <a:ea typeface="Calibri"/>
                <a:cs typeface="Times New Roman"/>
              </a:rPr>
              <a:t>Платформа </a:t>
            </a:r>
            <a:r>
              <a:rPr lang="ru-RU" sz="1100" dirty="0" smtClean="0">
                <a:effectLst/>
                <a:latin typeface="+mn-lt"/>
                <a:ea typeface="Calibri"/>
                <a:cs typeface="Times New Roman"/>
              </a:rPr>
              <a:t>информационных технологий –это </a:t>
            </a:r>
            <a:r>
              <a:rPr lang="ru-RU" sz="1100" dirty="0" err="1" smtClean="0">
                <a:effectLst/>
                <a:latin typeface="+mn-lt"/>
                <a:ea typeface="Calibri"/>
                <a:cs typeface="Times New Roman"/>
              </a:rPr>
              <a:t>аппаратно</a:t>
            </a:r>
            <a:r>
              <a:rPr lang="ru-RU" sz="1100" dirty="0" smtClean="0">
                <a:effectLst/>
                <a:latin typeface="+mn-lt"/>
                <a:ea typeface="Calibri"/>
                <a:cs typeface="Times New Roman"/>
              </a:rPr>
              <a:t> - программный комплекс, обеспечивающий базовый набор сервисов, необходимых пользователям для выполнения определённых задач.</a:t>
            </a:r>
            <a:endParaRPr lang="ru-RU" sz="16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ourier New"/>
              <a:buChar char="□"/>
            </a:pPr>
            <a:r>
              <a:rPr lang="ru-RU" sz="1200" b="1" dirty="0" smtClean="0">
                <a:effectLst/>
                <a:latin typeface="+mn-lt"/>
                <a:ea typeface="Calibri"/>
                <a:cs typeface="Times New Roman"/>
              </a:rPr>
              <a:t>Концепция электронного правительства</a:t>
            </a: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 – автоматизация деятельности органов власти в бюджетной сфере</a:t>
            </a:r>
            <a:endParaRPr lang="ru-RU" sz="16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ourier New"/>
              <a:buChar char="□"/>
            </a:pPr>
            <a:r>
              <a:rPr lang="ru-RU" sz="1200" b="1" dirty="0" err="1" smtClean="0">
                <a:effectLst/>
                <a:latin typeface="+mn-lt"/>
                <a:ea typeface="Calibri"/>
                <a:cs typeface="Times New Roman"/>
              </a:rPr>
              <a:t>Импортозамещение</a:t>
            </a:r>
            <a:r>
              <a:rPr lang="ru-RU" sz="1200" b="1" dirty="0" smtClean="0">
                <a:effectLst/>
                <a:latin typeface="+mn-lt"/>
                <a:ea typeface="Calibri"/>
                <a:cs typeface="Times New Roman"/>
              </a:rPr>
              <a:t> и свободное ПО</a:t>
            </a: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 – наши продукты могут работать как на </a:t>
            </a:r>
            <a:r>
              <a:rPr lang="en-US" sz="1200" dirty="0" smtClean="0">
                <a:effectLst/>
                <a:latin typeface="+mn-lt"/>
                <a:ea typeface="Calibri"/>
                <a:cs typeface="Times New Roman"/>
              </a:rPr>
              <a:t>windows</a:t>
            </a: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, так и на </a:t>
            </a:r>
            <a:r>
              <a:rPr lang="en-US" sz="1200" dirty="0" err="1" smtClean="0">
                <a:effectLst/>
                <a:latin typeface="+mn-lt"/>
                <a:ea typeface="Calibri"/>
                <a:cs typeface="Times New Roman"/>
              </a:rPr>
              <a:t>Linox</a:t>
            </a: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, что позволяет нашим клиентам сэкономить деньги на покупке дорого ПО</a:t>
            </a:r>
            <a:endParaRPr lang="ru-RU" sz="16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ourier New"/>
              <a:buChar char="□"/>
            </a:pPr>
            <a:r>
              <a:rPr lang="ru-RU" sz="1200" b="1" dirty="0" smtClean="0">
                <a:effectLst/>
                <a:latin typeface="+mn-lt"/>
                <a:ea typeface="Calibri"/>
                <a:cs typeface="Times New Roman"/>
              </a:rPr>
              <a:t>Промышленная разработка ПО</a:t>
            </a: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 – обеспечение полного жизненного цикла АС</a:t>
            </a:r>
            <a:endParaRPr lang="ru-RU" sz="16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ourier New"/>
              <a:buChar char="□"/>
            </a:pPr>
            <a:r>
              <a:rPr lang="ru-RU" sz="1200" b="1" dirty="0" smtClean="0">
                <a:effectLst/>
                <a:latin typeface="+mn-lt"/>
                <a:ea typeface="Calibri"/>
                <a:cs typeface="Times New Roman"/>
              </a:rPr>
              <a:t>Программные решения для заказчиков «под ключ»</a:t>
            </a: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 - наши специалисты выезжают в финансовый орган для обследования его текущей структуры, документооборота, распределения функций между структурными подразделениями и разработки методологии организации исполнения бюджета.</a:t>
            </a:r>
            <a:endParaRPr lang="ru-RU" sz="16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ourier New"/>
              <a:buChar char="□"/>
            </a:pPr>
            <a:r>
              <a:rPr lang="ru-RU" sz="1200" b="1" dirty="0" smtClean="0">
                <a:effectLst/>
                <a:latin typeface="+mn-lt"/>
                <a:ea typeface="Calibri"/>
                <a:cs typeface="Times New Roman"/>
              </a:rPr>
              <a:t>Информационная безопасность. </a:t>
            </a: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Конфиденциальные данные наших клиентов защищены такими же инструментами, которыми защищаются банковские сведения.</a:t>
            </a:r>
          </a:p>
          <a:p>
            <a:endParaRPr lang="ru-RU" sz="1200" dirty="0" smtClean="0">
              <a:effectLst/>
              <a:latin typeface="+mn-lt"/>
              <a:cs typeface="Times New Roman"/>
            </a:endParaRPr>
          </a:p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effectLst/>
                <a:latin typeface="+mn-lt"/>
                <a:ea typeface="Calibri"/>
                <a:cs typeface="Times New Roman"/>
              </a:rPr>
              <a:t>Жизненный цикл ПО</a:t>
            </a:r>
            <a:endParaRPr lang="ru-RU" sz="16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ourier New"/>
              <a:buChar char="□"/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Анализ предметной области</a:t>
            </a:r>
            <a:endParaRPr lang="ru-RU" sz="16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ourier New"/>
              <a:buChar char="□"/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Постановка задачи</a:t>
            </a:r>
            <a:endParaRPr lang="ru-RU" sz="16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ourier New"/>
              <a:buChar char="□"/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Разработка </a:t>
            </a:r>
            <a:endParaRPr lang="ru-RU" sz="16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ourier New"/>
              <a:buChar char="□"/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Тестирование </a:t>
            </a:r>
            <a:endParaRPr lang="ru-RU" sz="16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ourier New"/>
              <a:buChar char="□"/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Внедрение </a:t>
            </a:r>
            <a:endParaRPr lang="ru-RU" sz="16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ourier New"/>
              <a:buChar char="□"/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Сопровождение </a:t>
            </a:r>
            <a:endParaRPr lang="ru-RU" sz="1600" dirty="0" smtClean="0">
              <a:effectLst/>
              <a:latin typeface="+mn-lt"/>
              <a:ea typeface="Calibri"/>
              <a:cs typeface="Times New Roman"/>
            </a:endParaRPr>
          </a:p>
          <a:p>
            <a:endParaRPr lang="ru-RU" sz="1200" dirty="0" smtClean="0">
              <a:effectLst/>
              <a:latin typeface="+mn-lt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+mn-lt"/>
                <a:ea typeface="Calibri"/>
                <a:cs typeface="Times New Roman"/>
              </a:rPr>
              <a:t>Деятельность НПО «Криста» разнопланова.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+mn-lt"/>
                <a:ea typeface="Calibri"/>
                <a:cs typeface="Times New Roman"/>
              </a:rPr>
              <a:t>Наша компания специализируется на: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900"/>
              <a:buFont typeface="Wingdings"/>
              <a:buChar char=""/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Разработке цифровых платформ и комплексных решений для федеральных, региональных и муниципальных органов власти и учреждений</a:t>
            </a:r>
            <a:endParaRPr lang="ru-RU" sz="20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900"/>
              <a:buFont typeface="Wingdings"/>
              <a:buChar char=""/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Консалтинге в сфере оптимизации бизнес-процессов и повышения эффективности деятельности органов власти и учреждений разного уровня</a:t>
            </a:r>
            <a:endParaRPr lang="ru-RU" sz="20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900"/>
              <a:buFont typeface="Wingdings"/>
              <a:buChar char=""/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Обучении и повышении квалификации государственных и муниципальных служащих</a:t>
            </a:r>
            <a:endParaRPr lang="ru-RU" sz="20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900"/>
              <a:buFont typeface="Wingdings"/>
              <a:buChar char=""/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Научных исследованиях в области цифровой экономики и совершенствовании качества подготовки и развития компетенций молодых специалистов </a:t>
            </a:r>
            <a:r>
              <a:rPr lang="en-US" sz="1200" dirty="0" smtClean="0">
                <a:effectLst/>
                <a:latin typeface="+mn-lt"/>
                <a:ea typeface="Calibri"/>
                <a:cs typeface="Times New Roman"/>
              </a:rPr>
              <a:t>IT</a:t>
            </a: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 - кластера</a:t>
            </a:r>
            <a:endParaRPr lang="ru-RU" sz="2000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+mn-lt"/>
                <a:ea typeface="Calibri"/>
                <a:cs typeface="Times New Roman"/>
              </a:rPr>
              <a:t>Деятельность НПО «Криста»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900"/>
              <a:buFont typeface="Wingdings"/>
              <a:buChar char=""/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Разработка</a:t>
            </a:r>
            <a:endParaRPr lang="ru-RU" sz="20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900"/>
              <a:buFont typeface="Wingdings"/>
              <a:buChar char=""/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Консалтинг </a:t>
            </a:r>
            <a:endParaRPr lang="ru-RU" sz="20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900"/>
              <a:buFont typeface="Wingdings"/>
              <a:buChar char=""/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Обучение и повышение квалификации </a:t>
            </a:r>
            <a:endParaRPr lang="ru-RU" sz="200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900"/>
              <a:buFont typeface="Wingdings"/>
              <a:buChar char=""/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Научные исследования </a:t>
            </a:r>
            <a:endParaRPr lang="ru-RU" sz="2000" dirty="0" smtClean="0">
              <a:effectLst/>
              <a:latin typeface="+mn-lt"/>
              <a:ea typeface="Calibri"/>
              <a:cs typeface="Times New Roman"/>
            </a:endParaRPr>
          </a:p>
          <a:p>
            <a:endParaRPr lang="ru-RU" sz="1200" dirty="0" smtClean="0">
              <a:effectLst/>
              <a:latin typeface="+mn-lt"/>
              <a:cs typeface="Times New Roman"/>
            </a:endParaRPr>
          </a:p>
          <a:p>
            <a:endParaRPr lang="ru-RU" sz="1200" dirty="0" smtClean="0">
              <a:effectLst/>
              <a:latin typeface="+mn-lt"/>
              <a:cs typeface="Times New Roman"/>
            </a:endParaRPr>
          </a:p>
          <a:p>
            <a:endParaRPr lang="ru-RU" sz="1200" dirty="0" smtClean="0">
              <a:effectLst/>
              <a:latin typeface="+mn-lt"/>
              <a:cs typeface="Times New Roman"/>
            </a:endParaRPr>
          </a:p>
          <a:p>
            <a:endParaRPr lang="ru-RU" sz="1200" dirty="0" smtClean="0">
              <a:effectLst/>
              <a:latin typeface="+mn-lt"/>
              <a:cs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0038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ru-RU" sz="1200" dirty="0" smtClean="0">
                <a:solidFill>
                  <a:srgbClr val="595959"/>
                </a:solidFill>
                <a:effectLst/>
                <a:latin typeface="Times New Roman"/>
                <a:ea typeface="Times New Roman"/>
                <a:cs typeface="Times New Roman"/>
              </a:rPr>
              <a:t>НПО «Криста» специализируется на разработке автоматизированных информационных систем и комплексных решений:</a:t>
            </a: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 smtClean="0">
                <a:solidFill>
                  <a:srgbClr val="595959"/>
                </a:solidFill>
                <a:effectLst/>
                <a:latin typeface="Times New Roman"/>
                <a:ea typeface="Times New Roman"/>
                <a:cs typeface="Times New Roman"/>
              </a:rPr>
              <a:t>Для управления регионом (муниципальным образованием);</a:t>
            </a:r>
            <a:endParaRPr lang="ru-RU" sz="1050" dirty="0" smtClean="0">
              <a:solidFill>
                <a:srgbClr val="595959"/>
              </a:solidFill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 smtClean="0">
                <a:solidFill>
                  <a:srgbClr val="595959"/>
                </a:solidFill>
                <a:effectLst/>
                <a:latin typeface="Times New Roman"/>
                <a:ea typeface="Times New Roman"/>
                <a:cs typeface="Times New Roman"/>
              </a:rPr>
              <a:t>Для создания систем бюджетирования, ориентированного на результат;</a:t>
            </a:r>
            <a:endParaRPr lang="ru-RU" sz="1050" dirty="0" smtClean="0">
              <a:solidFill>
                <a:srgbClr val="595959"/>
              </a:solidFill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 smtClean="0">
                <a:solidFill>
                  <a:srgbClr val="595959"/>
                </a:solidFill>
                <a:effectLst/>
                <a:latin typeface="Times New Roman"/>
                <a:ea typeface="Times New Roman"/>
                <a:cs typeface="Times New Roman"/>
              </a:rPr>
              <a:t>Для управления деятельностью организаций </a:t>
            </a:r>
            <a:r>
              <a:rPr lang="ru-RU" sz="1200" dirty="0" err="1" smtClean="0">
                <a:solidFill>
                  <a:srgbClr val="595959"/>
                </a:solidFill>
                <a:effectLst/>
                <a:latin typeface="Times New Roman"/>
                <a:ea typeface="Times New Roman"/>
                <a:cs typeface="Times New Roman"/>
              </a:rPr>
              <a:t>Роспотребнадзора</a:t>
            </a:r>
            <a:r>
              <a:rPr lang="ru-RU" sz="1200" dirty="0" smtClean="0">
                <a:solidFill>
                  <a:srgbClr val="595959"/>
                </a:solidFill>
                <a:effectLst/>
                <a:latin typeface="Times New Roman"/>
                <a:ea typeface="Times New Roman"/>
                <a:cs typeface="Times New Roman"/>
              </a:rPr>
              <a:t>;</a:t>
            </a:r>
            <a:endParaRPr lang="ru-RU" sz="1050" dirty="0" smtClean="0">
              <a:solidFill>
                <a:srgbClr val="595959"/>
              </a:solidFill>
              <a:effectLst/>
              <a:latin typeface="+mn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 smtClean="0">
                <a:solidFill>
                  <a:srgbClr val="595959"/>
                </a:solidFill>
                <a:effectLst/>
                <a:latin typeface="Times New Roman"/>
                <a:ea typeface="Times New Roman"/>
                <a:cs typeface="Times New Roman"/>
              </a:rPr>
              <a:t>Для автоматизации технического учета и технической инвентаризации объектов недвижимого имущества.</a:t>
            </a:r>
            <a:endParaRPr lang="ru-RU" sz="1050" dirty="0" smtClean="0">
              <a:solidFill>
                <a:srgbClr val="595959"/>
              </a:solidFill>
              <a:effectLst/>
              <a:latin typeface="+mn-lt"/>
              <a:ea typeface="Calibri"/>
              <a:cs typeface="Times New Roman"/>
            </a:endParaRPr>
          </a:p>
          <a:p>
            <a:endParaRPr lang="ru-RU" dirty="0" smtClean="0"/>
          </a:p>
          <a:p>
            <a:r>
              <a:rPr lang="ru-RU" sz="1200" dirty="0" smtClean="0">
                <a:solidFill>
                  <a:srgbClr val="595959"/>
                </a:solidFill>
                <a:effectLst/>
                <a:latin typeface="Times New Roman"/>
                <a:ea typeface="Times New Roman"/>
              </a:rPr>
              <a:t>В число пользователей продуктов компании входят органы государственной власти и местного самоуправления, а также государственные и муниципальные учреждения. 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На</a:t>
            </a:r>
            <a:r>
              <a:rPr lang="ru-RU" baseline="0" dirty="0" smtClean="0"/>
              <a:t> данном слайде представлены не все клиенты и не все наши программные продукты</a:t>
            </a:r>
          </a:p>
          <a:p>
            <a:r>
              <a:rPr lang="ru-RU" baseline="0" dirty="0" smtClean="0"/>
              <a:t>С более подробной информацией по программным продуктам и клиентам можно ознакомится на сайте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4253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В настоящее время в государственном управлении активно осуществляется переход к цифровой экономике. 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В положениях указанных документов определены вектор развития и национальные приоритеты на долгосрочный период – прежде всего, 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внедрение новых форматов государственного управления в условиях </a:t>
            </a:r>
            <a:r>
              <a:rPr lang="ru-RU" sz="1200" b="0" i="0" u="none" strike="noStrike" baseline="0" dirty="0" err="1" smtClean="0">
                <a:solidFill>
                  <a:srgbClr val="1A221F"/>
                </a:solidFill>
                <a:latin typeface="SFUIDisplay-Thin"/>
              </a:rPr>
              <a:t>цифровизации</a:t>
            </a:r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 и </a:t>
            </a:r>
            <a:r>
              <a:rPr lang="ru-RU" sz="1200" b="0" i="0" u="none" strike="noStrike" baseline="0" dirty="0" err="1" smtClean="0">
                <a:solidFill>
                  <a:srgbClr val="1A221F"/>
                </a:solidFill>
                <a:latin typeface="SFUIDisplay-Thin"/>
              </a:rPr>
              <a:t>импортозамещения</a:t>
            </a:r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.</a:t>
            </a:r>
          </a:p>
          <a:p>
            <a:pPr algn="l"/>
            <a:endParaRPr lang="ru-RU" sz="1200" b="0" i="0" u="none" strike="noStrike" baseline="0" dirty="0" smtClean="0">
              <a:solidFill>
                <a:srgbClr val="1A221F"/>
              </a:solidFill>
              <a:latin typeface="SFUIDisplay-Thin"/>
            </a:endParaRPr>
          </a:p>
          <a:p>
            <a:pPr algn="l"/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Широкое распространение глобальных сетей, создание крупных центров обработки данных, внедрение централизованных решений на основе </a:t>
            </a:r>
            <a:r>
              <a:rPr lang="ru-RU" sz="1200" b="0" i="0" u="none" strike="noStrike" baseline="0" dirty="0" err="1" smtClean="0">
                <a:solidFill>
                  <a:srgbClr val="1A221F"/>
                </a:solidFill>
                <a:latin typeface="SFUIDisplay-Thin"/>
              </a:rPr>
              <a:t>web</a:t>
            </a:r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-технологий – все это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является основой для перехода к новым решениям в государственном управлении.</a:t>
            </a:r>
          </a:p>
          <a:p>
            <a:pPr algn="l"/>
            <a:endParaRPr lang="ru-RU" sz="1200" b="0" i="0" u="none" strike="noStrike" baseline="0" dirty="0" smtClean="0">
              <a:solidFill>
                <a:srgbClr val="1A221F"/>
              </a:solidFill>
              <a:latin typeface="SFUIDisplay-Thin"/>
            </a:endParaRPr>
          </a:p>
          <a:p>
            <a:pPr algn="l"/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Одним из вызовов информатизации регионального управления, который необходимо преодолеть на пути к цифровой экономике,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является разрозненность информационных систем, применяемых различными органами власти для исполнения своих функций.</a:t>
            </a:r>
          </a:p>
          <a:p>
            <a:pPr algn="l"/>
            <a:endParaRPr lang="ru-RU" sz="1200" b="0" i="0" u="none" strike="noStrike" baseline="0" dirty="0" smtClean="0">
              <a:solidFill>
                <a:srgbClr val="1A221F"/>
              </a:solidFill>
              <a:latin typeface="SFUIDisplay-Thin"/>
            </a:endParaRPr>
          </a:p>
          <a:p>
            <a:pPr algn="l"/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Таким комплексным решением является </a:t>
            </a:r>
            <a:r>
              <a:rPr lang="ru-RU" sz="1200" b="0" i="0" u="none" strike="noStrike" baseline="0" dirty="0" smtClean="0">
                <a:solidFill>
                  <a:srgbClr val="0082A2"/>
                </a:solidFill>
                <a:latin typeface="SFUIDisplay-Medium"/>
              </a:rPr>
              <a:t>Цифровая платформа для государственного управления «ЦИФРОВОЙ РЕГИОН»</a:t>
            </a:r>
            <a:r>
              <a:rPr lang="ru-RU" sz="1200" b="0" i="0" u="none" strike="noStrike" baseline="0" dirty="0" smtClean="0">
                <a:solidFill>
                  <a:srgbClr val="0082A2"/>
                </a:solidFill>
                <a:latin typeface="SFUIDisplay-Thin"/>
              </a:rPr>
              <a:t>, </a:t>
            </a:r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в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состав которой входят все необходимые инструменты для решения стратегических задач региона в условиях перехода к цифро-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вой экономике.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0082A2"/>
                </a:solidFill>
                <a:latin typeface="SFUIDisplay-Medium"/>
              </a:rPr>
              <a:t>ЦИФРОВОЙ РЕГИОН </a:t>
            </a:r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– это совокупность комплексных решений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для субъектов РФ и муниципальных образований, обеспечивающих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переход к цифровой экономике в условиях </a:t>
            </a:r>
            <a:r>
              <a:rPr lang="ru-RU" sz="1200" b="0" i="0" u="none" strike="noStrike" baseline="0" dirty="0" err="1" smtClean="0">
                <a:solidFill>
                  <a:srgbClr val="1A221F"/>
                </a:solidFill>
                <a:latin typeface="SFUIDisplay-Thin"/>
              </a:rPr>
              <a:t>импортозамещения</a:t>
            </a:r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 и тех-</a:t>
            </a:r>
          </a:p>
          <a:p>
            <a:pPr algn="l"/>
            <a:r>
              <a:rPr lang="ru-RU" sz="1200" b="0" i="0" u="none" strike="noStrike" baseline="0" dirty="0" err="1" smtClean="0">
                <a:solidFill>
                  <a:srgbClr val="1A221F"/>
                </a:solidFill>
                <a:latin typeface="SFUIDisplay-Thin"/>
              </a:rPr>
              <a:t>нологий</a:t>
            </a:r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 ≪нового поколения≫.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FFFFFF"/>
                </a:solidFill>
                <a:latin typeface="SFUIDisplay-Thin"/>
              </a:rPr>
              <a:t>1. </a:t>
            </a:r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Региональный электронный бюджет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FFFFFF"/>
                </a:solidFill>
                <a:latin typeface="SFUIDisplay-Thin"/>
              </a:rPr>
              <a:t>2. </a:t>
            </a:r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Ситуационное управление. </a:t>
            </a:r>
            <a:r>
              <a:rPr lang="en-US" sz="1200" b="0" i="0" u="none" strike="noStrike" baseline="0" dirty="0" err="1" smtClean="0">
                <a:solidFill>
                  <a:srgbClr val="1A221F"/>
                </a:solidFill>
                <a:latin typeface="SFUIDisplay-Thin"/>
              </a:rPr>
              <a:t>i</a:t>
            </a:r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Мониторинг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FFFFFF"/>
                </a:solidFill>
                <a:latin typeface="SFUIDisplay-Thin"/>
              </a:rPr>
              <a:t>3. </a:t>
            </a:r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Управление программами и проектами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FFFFFF"/>
                </a:solidFill>
                <a:latin typeface="SFUIDisplay-Thin"/>
              </a:rPr>
              <a:t>4. </a:t>
            </a:r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Управление имуществом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FFFFFF"/>
                </a:solidFill>
                <a:latin typeface="SFUIDisplay-Thin"/>
              </a:rPr>
              <a:t>5. </a:t>
            </a:r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Региональная контрактная система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FFFFFF"/>
                </a:solidFill>
                <a:latin typeface="SFUIDisplay-Thin"/>
              </a:rPr>
              <a:t>6. </a:t>
            </a:r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Инициативный гражданин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FFFFFF"/>
                </a:solidFill>
                <a:latin typeface="SFUIDisplay-Thin"/>
              </a:rPr>
              <a:t>7. </a:t>
            </a:r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Онлайн-бизнес-платформа для малого</a:t>
            </a:r>
          </a:p>
          <a:p>
            <a:pPr algn="l"/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и среднего бизнеса ≪</a:t>
            </a:r>
            <a:r>
              <a:rPr lang="ru-RU" sz="1200" b="0" i="0" u="none" strike="noStrike" baseline="0" dirty="0" err="1" smtClean="0">
                <a:solidFill>
                  <a:srgbClr val="1A221F"/>
                </a:solidFill>
                <a:latin typeface="SFUIDisplay-Thin"/>
              </a:rPr>
              <a:t>вДиалоге</a:t>
            </a:r>
            <a:r>
              <a:rPr lang="ru-RU" sz="1200" b="0" i="0" u="none" strike="noStrike" baseline="0" dirty="0" smtClean="0">
                <a:solidFill>
                  <a:srgbClr val="1A221F"/>
                </a:solidFill>
                <a:latin typeface="SFUIDisplay-Thin"/>
              </a:rPr>
              <a:t>≫</a:t>
            </a:r>
          </a:p>
          <a:p>
            <a:pPr algn="l"/>
            <a:endParaRPr lang="ru-RU" sz="1200" b="0" i="0" u="none" strike="noStrike" baseline="0" dirty="0" smtClean="0">
              <a:solidFill>
                <a:srgbClr val="1A221F"/>
              </a:solidFill>
              <a:latin typeface="SFUIDisplay-Thin"/>
            </a:endParaRPr>
          </a:p>
          <a:p>
            <a:pPr algn="l"/>
            <a:endParaRPr lang="ru-RU" sz="1200" b="0" i="0" u="none" strike="noStrike" baseline="0" dirty="0" smtClean="0">
              <a:solidFill>
                <a:srgbClr val="1A221F"/>
              </a:solidFill>
              <a:latin typeface="SFUIDisplay-Thi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 smtClean="0">
                <a:effectLst/>
                <a:latin typeface="+mn-lt"/>
                <a:ea typeface="Calibri"/>
                <a:cs typeface="Times New Roman"/>
              </a:rPr>
              <a:t>Цикл </a:t>
            </a:r>
            <a:r>
              <a:rPr lang="ru-RU" sz="1800" dirty="0" err="1" smtClean="0">
                <a:effectLst/>
                <a:latin typeface="+mn-lt"/>
                <a:ea typeface="Calibri"/>
                <a:cs typeface="Times New Roman"/>
              </a:rPr>
              <a:t>Шухарта</a:t>
            </a:r>
            <a:r>
              <a:rPr lang="en-US" sz="1800" dirty="0" smtClean="0">
                <a:effectLst/>
                <a:latin typeface="+mn-lt"/>
                <a:ea typeface="Calibri"/>
                <a:cs typeface="Times New Roman"/>
              </a:rPr>
              <a:t>-</a:t>
            </a:r>
            <a:r>
              <a:rPr lang="ru-RU" sz="1800" dirty="0" err="1" smtClean="0">
                <a:effectLst/>
                <a:latin typeface="+mn-lt"/>
                <a:ea typeface="Calibri"/>
                <a:cs typeface="Times New Roman"/>
              </a:rPr>
              <a:t>Деминга</a:t>
            </a:r>
            <a:endParaRPr lang="ru-RU" sz="1800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smtClean="0">
                <a:effectLst/>
                <a:latin typeface="+mn-lt"/>
                <a:ea typeface="Calibri"/>
                <a:cs typeface="Times New Roman"/>
              </a:rPr>
              <a:t>PDCA</a:t>
            </a:r>
            <a:r>
              <a:rPr lang="ru-RU" sz="1800" dirty="0" smtClean="0">
                <a:effectLst/>
                <a:latin typeface="+mn-lt"/>
                <a:ea typeface="Calibri"/>
                <a:cs typeface="Times New Roman"/>
              </a:rPr>
              <a:t> (</a:t>
            </a:r>
            <a:r>
              <a:rPr lang="en-US" sz="1800" dirty="0" smtClean="0">
                <a:effectLst/>
                <a:latin typeface="+mn-lt"/>
                <a:ea typeface="Calibri"/>
                <a:cs typeface="Times New Roman"/>
              </a:rPr>
              <a:t>plan</a:t>
            </a:r>
            <a:r>
              <a:rPr lang="ru-RU" sz="1800" dirty="0" smtClean="0">
                <a:effectLst/>
                <a:latin typeface="+mn-lt"/>
                <a:ea typeface="Calibri"/>
                <a:cs typeface="Times New Roman"/>
              </a:rPr>
              <a:t> – </a:t>
            </a:r>
            <a:r>
              <a:rPr lang="en-US" sz="1800" dirty="0" smtClean="0">
                <a:effectLst/>
                <a:latin typeface="+mn-lt"/>
                <a:ea typeface="Calibri"/>
                <a:cs typeface="Times New Roman"/>
              </a:rPr>
              <a:t>do</a:t>
            </a:r>
            <a:r>
              <a:rPr lang="ru-RU" sz="1800" dirty="0" smtClean="0">
                <a:effectLst/>
                <a:latin typeface="+mn-lt"/>
                <a:ea typeface="Calibri"/>
                <a:cs typeface="Times New Roman"/>
              </a:rPr>
              <a:t> – </a:t>
            </a:r>
            <a:r>
              <a:rPr lang="en-US" sz="1800" dirty="0" smtClean="0">
                <a:effectLst/>
                <a:latin typeface="+mn-lt"/>
                <a:ea typeface="Calibri"/>
                <a:cs typeface="Times New Roman"/>
              </a:rPr>
              <a:t>check</a:t>
            </a:r>
            <a:r>
              <a:rPr lang="ru-RU" sz="1800" dirty="0" smtClean="0">
                <a:effectLst/>
                <a:latin typeface="+mn-lt"/>
                <a:ea typeface="Calibri"/>
                <a:cs typeface="Times New Roman"/>
              </a:rPr>
              <a:t> - </a:t>
            </a:r>
            <a:r>
              <a:rPr lang="en-US" sz="1800" dirty="0" smtClean="0">
                <a:effectLst/>
                <a:latin typeface="+mn-lt"/>
                <a:ea typeface="Calibri"/>
                <a:cs typeface="Times New Roman"/>
              </a:rPr>
              <a:t>act</a:t>
            </a:r>
            <a:r>
              <a:rPr lang="ru-RU" sz="1800" dirty="0" smtClean="0">
                <a:effectLst/>
                <a:latin typeface="+mn-lt"/>
                <a:ea typeface="Calibri"/>
                <a:cs typeface="Times New Roman"/>
              </a:rPr>
              <a:t>) планирование – действие – проверка – корректировка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 smtClean="0">
                <a:effectLst/>
                <a:latin typeface="+mn-lt"/>
                <a:ea typeface="Calibri"/>
                <a:cs typeface="Times New Roman"/>
              </a:rPr>
              <a:t>Циклически повторяющийся процесс принятия решения, используемый в управлении качеством.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Методология PDCA представляет собой простейший алгоритм действий руководителя по управлению процессом и достижению его целей. Цикл управления начинается с планирования.</a:t>
            </a:r>
            <a:endParaRPr lang="ru-RU" sz="1800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 smtClean="0">
                <a:effectLst/>
                <a:latin typeface="+mn-lt"/>
                <a:ea typeface="Calibri"/>
                <a:cs typeface="Times New Roman"/>
              </a:rPr>
              <a:t>Планирование </a:t>
            </a:r>
            <a:endParaRPr lang="ru-RU" sz="1800" b="1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    установление целей и процессов, необходимых для достижения целей, планирование работ по достижению целей процесса и удовлетворения потребителя, планирование выделения и распределения необходимых ресурсов.</a:t>
            </a:r>
            <a:endParaRPr lang="ru-RU" sz="1800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 smtClean="0">
                <a:effectLst/>
                <a:latin typeface="+mn-lt"/>
                <a:ea typeface="Calibri"/>
                <a:cs typeface="Times New Roman"/>
              </a:rPr>
              <a:t>Выполнение </a:t>
            </a:r>
            <a:endParaRPr lang="ru-RU" sz="1800" b="1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    выполнение запланированных работ.</a:t>
            </a:r>
            <a:endParaRPr lang="ru-RU" sz="1800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 smtClean="0">
                <a:effectLst/>
                <a:latin typeface="+mn-lt"/>
                <a:ea typeface="Calibri"/>
                <a:cs typeface="Times New Roman"/>
              </a:rPr>
              <a:t>Проверка </a:t>
            </a:r>
            <a:endParaRPr lang="ru-RU" sz="1800" b="1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    сбор информации и контроль результата на основе ключевых показателей эффективности (KPI), получившегося в ходе выполнения процесса, выявление и анализ отклонений, установление причин отклонений.</a:t>
            </a:r>
            <a:endParaRPr lang="ru-RU" sz="1800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 smtClean="0">
                <a:effectLst/>
                <a:latin typeface="+mn-lt"/>
                <a:ea typeface="Calibri"/>
                <a:cs typeface="Times New Roman"/>
              </a:rPr>
              <a:t>Воздействие (управление, корректировка</a:t>
            </a:r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) </a:t>
            </a:r>
            <a:endParaRPr lang="ru-RU" sz="1800" dirty="0" smtClean="0">
              <a:effectLst/>
              <a:latin typeface="+mn-lt"/>
              <a:ea typeface="Calibri"/>
              <a:cs typeface="Times New Roman"/>
            </a:endParaRPr>
          </a:p>
          <a:p>
            <a:r>
              <a:rPr lang="ru-RU" sz="1200" dirty="0" smtClean="0">
                <a:effectLst/>
                <a:latin typeface="+mn-lt"/>
                <a:ea typeface="Calibri"/>
                <a:cs typeface="Times New Roman"/>
              </a:rPr>
              <a:t>    принятие мер по устранению причин отклонений от запланированного результата, изменения в планировании и распределении ресурсов.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6505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 момента основания нашей компании в 1992 году мы храним </a:t>
            </a:r>
          </a:p>
          <a:p>
            <a:r>
              <a:rPr lang="ru-RU" dirty="0" smtClean="0"/>
              <a:t>наши традиции и применяем лучшие практики, на которых основываются наша </a:t>
            </a:r>
          </a:p>
          <a:p>
            <a:r>
              <a:rPr lang="ru-RU" dirty="0" smtClean="0"/>
              <a:t>миссия, корпоративные ценности и компетенции.</a:t>
            </a:r>
          </a:p>
          <a:p>
            <a:endParaRPr lang="ru-RU" dirty="0" smtClean="0"/>
          </a:p>
          <a:p>
            <a:r>
              <a:rPr lang="ru-RU" dirty="0" smtClean="0"/>
              <a:t>1.  ЗАЧЕМ МЫ ВМЕСТЕ  </a:t>
            </a:r>
          </a:p>
          <a:p>
            <a:r>
              <a:rPr lang="ru-RU" dirty="0" smtClean="0"/>
              <a:t>Наша миссия </a:t>
            </a:r>
          </a:p>
          <a:p>
            <a:r>
              <a:rPr lang="ru-RU" dirty="0" smtClean="0"/>
              <a:t>объединяет  </a:t>
            </a:r>
          </a:p>
          <a:p>
            <a:r>
              <a:rPr lang="ru-RU" dirty="0" smtClean="0"/>
              <a:t>всех нас общей  </a:t>
            </a:r>
          </a:p>
          <a:p>
            <a:r>
              <a:rPr lang="ru-RU" dirty="0" smtClean="0"/>
              <a:t>целью.</a:t>
            </a:r>
          </a:p>
          <a:p>
            <a:r>
              <a:rPr lang="ru-RU" dirty="0" smtClean="0"/>
              <a:t>2.  ПОЧЕМУ МЫ ВМЕСТЕ </a:t>
            </a:r>
          </a:p>
          <a:p>
            <a:r>
              <a:rPr lang="ru-RU" dirty="0" smtClean="0"/>
              <a:t>Наши ценности </a:t>
            </a:r>
          </a:p>
          <a:p>
            <a:r>
              <a:rPr lang="ru-RU" dirty="0" smtClean="0"/>
              <a:t>помогают нам </a:t>
            </a:r>
          </a:p>
          <a:p>
            <a:r>
              <a:rPr lang="ru-RU" dirty="0" smtClean="0"/>
              <a:t>понимать друг  </a:t>
            </a:r>
          </a:p>
          <a:p>
            <a:r>
              <a:rPr lang="ru-RU" dirty="0" smtClean="0"/>
              <a:t>друга.</a:t>
            </a:r>
          </a:p>
          <a:p>
            <a:r>
              <a:rPr lang="ru-RU" dirty="0" smtClean="0"/>
              <a:t>3.  КАК МЫ ЭТО ДЕЛАЕМ  </a:t>
            </a:r>
          </a:p>
          <a:p>
            <a:r>
              <a:rPr lang="ru-RU" dirty="0" smtClean="0"/>
              <a:t>Наши корпоративные </a:t>
            </a:r>
          </a:p>
          <a:p>
            <a:r>
              <a:rPr lang="ru-RU" dirty="0" smtClean="0"/>
              <a:t>компетенции </a:t>
            </a:r>
          </a:p>
          <a:p>
            <a:r>
              <a:rPr lang="ru-RU" dirty="0" smtClean="0"/>
              <a:t>описывают: как мы </a:t>
            </a:r>
          </a:p>
          <a:p>
            <a:r>
              <a:rPr lang="ru-RU" dirty="0" smtClean="0"/>
              <a:t>достигаем успеха  </a:t>
            </a:r>
          </a:p>
          <a:p>
            <a:r>
              <a:rPr lang="ru-RU" dirty="0" smtClean="0"/>
              <a:t>в том, что мы делаем.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35295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529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529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5295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5295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Мотивация – зона ответственности руководителя </a:t>
            </a:r>
            <a:r>
              <a:rPr lang="ru-RU" dirty="0" smtClean="0">
                <a:sym typeface="Wingdings" pitchFamily="2" charset="2"/>
              </a:rPr>
              <a:t>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err="1" smtClean="0"/>
              <a:t>Найм</a:t>
            </a:r>
            <a:r>
              <a:rPr lang="ru-RU" baseline="0" dirty="0" smtClean="0"/>
              <a:t> и адаптация: СУП, руководитель, наставник, сотрудник</a:t>
            </a:r>
          </a:p>
          <a:p>
            <a:r>
              <a:rPr lang="ru-RU" baseline="0" dirty="0" smtClean="0"/>
              <a:t>Управление эффективностью работы: руководитель, сотрудник, СУК, СУП, </a:t>
            </a:r>
          </a:p>
          <a:p>
            <a:r>
              <a:rPr lang="ru-RU" baseline="0" dirty="0" smtClean="0"/>
              <a:t>Обучение и развитие: руководитель, сотрудник, СУП</a:t>
            </a:r>
          </a:p>
          <a:p>
            <a:r>
              <a:rPr lang="ru-RU" baseline="0" dirty="0" smtClean="0"/>
              <a:t>Мотивация: руководитель, сотрудник</a:t>
            </a:r>
          </a:p>
          <a:p>
            <a:r>
              <a:rPr lang="ru-RU" baseline="0" dirty="0" smtClean="0"/>
              <a:t>Управление талантами и КР: руководители, СУП, сотрудники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35295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Оценка соискателя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Прием на работу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Период адаптации в соответствии с планом прохождения испытательного срока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Оценка нового сотрудника / первичная аттестация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Обратная связь по итогам прохождения испытательного срока и план дальнейшего развития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Выход на уровень эффективности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компетенции являются системой координат в этом процессе.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5295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10:</a:t>
            </a:r>
          </a:p>
          <a:p>
            <a:r>
              <a:rPr lang="ru-RU" dirty="0" smtClean="0"/>
              <a:t>Участвуем в конференциях,</a:t>
            </a:r>
            <a:r>
              <a:rPr lang="ru-RU" baseline="0" dirty="0" smtClean="0"/>
              <a:t> семинарах, тренингах и т.п.</a:t>
            </a:r>
          </a:p>
          <a:p>
            <a:r>
              <a:rPr lang="ru-RU" baseline="0" dirty="0" smtClean="0"/>
              <a:t>Читаем книги</a:t>
            </a:r>
          </a:p>
          <a:p>
            <a:r>
              <a:rPr lang="ru-RU" baseline="0" dirty="0" smtClean="0"/>
              <a:t>Проходим электронные курсы</a:t>
            </a:r>
          </a:p>
          <a:p>
            <a:r>
              <a:rPr lang="ru-RU" baseline="0" dirty="0" smtClean="0"/>
              <a:t>Смотрим </a:t>
            </a:r>
            <a:r>
              <a:rPr lang="ru-RU" baseline="0" dirty="0" err="1" smtClean="0"/>
              <a:t>видео-материалы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20:</a:t>
            </a:r>
          </a:p>
          <a:p>
            <a:r>
              <a:rPr lang="ru-RU" dirty="0" smtClean="0"/>
              <a:t>Смотрим</a:t>
            </a:r>
            <a:r>
              <a:rPr lang="ru-RU" baseline="0" dirty="0" smtClean="0"/>
              <a:t> на наставника или эксперта и повторяем</a:t>
            </a:r>
          </a:p>
          <a:p>
            <a:r>
              <a:rPr lang="ru-RU" baseline="0" dirty="0" smtClean="0"/>
              <a:t>Делаем вместе с наставником или экспертом</a:t>
            </a:r>
          </a:p>
          <a:p>
            <a:r>
              <a:rPr lang="ru-RU" baseline="0" dirty="0" smtClean="0"/>
              <a:t>Наставник/эксперт дает обратную связь, а мы следуем рекомендациям</a:t>
            </a:r>
          </a:p>
          <a:p>
            <a:endParaRPr lang="ru-RU" baseline="0" dirty="0" smtClean="0"/>
          </a:p>
          <a:p>
            <a:r>
              <a:rPr lang="ru-RU" baseline="0" dirty="0" smtClean="0"/>
              <a:t>70:</a:t>
            </a:r>
          </a:p>
          <a:p>
            <a:r>
              <a:rPr lang="ru-RU" baseline="0" dirty="0" smtClean="0"/>
              <a:t>Делаем самостоятельно</a:t>
            </a:r>
          </a:p>
          <a:p>
            <a:r>
              <a:rPr lang="ru-RU" baseline="0" dirty="0" smtClean="0"/>
              <a:t>Совершаем ошибки, делаем выводы, меняем способ решения аналогичных задач</a:t>
            </a:r>
          </a:p>
          <a:p>
            <a:r>
              <a:rPr lang="ru-RU" baseline="0" dirty="0" smtClean="0"/>
              <a:t>Берем в работу новые непривычные активности (новые проекты или задачи, новые обязанности, участие в </a:t>
            </a:r>
            <a:r>
              <a:rPr lang="ru-RU" baseline="0" dirty="0" err="1" smtClean="0"/>
              <a:t>кроссфункциональных</a:t>
            </a:r>
            <a:r>
              <a:rPr lang="ru-RU" baseline="0" dirty="0" smtClean="0"/>
              <a:t> рабочих группах)</a:t>
            </a:r>
          </a:p>
          <a:p>
            <a:endParaRPr lang="ru-RU" baseline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35295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>
                <a:solidFill>
                  <a:prstClr val="black"/>
                </a:solidFill>
              </a:rPr>
              <a:pPr/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5295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19899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Другие</a:t>
            </a:r>
            <a:r>
              <a:rPr lang="ru-RU" baseline="0" dirty="0" smtClean="0"/>
              <a:t> картинки, </a:t>
            </a:r>
            <a:r>
              <a:rPr lang="ru-RU" baseline="0" dirty="0" err="1" smtClean="0"/>
              <a:t>инфографика</a:t>
            </a:r>
            <a:r>
              <a:rPr lang="ru-RU" baseline="0" dirty="0" smtClean="0"/>
              <a:t> – да, и хочется большей </a:t>
            </a:r>
            <a:r>
              <a:rPr lang="ru-RU" baseline="0" dirty="0" err="1" smtClean="0"/>
              <a:t>заполненности</a:t>
            </a:r>
            <a:r>
              <a:rPr lang="ru-RU" baseline="0" dirty="0" smtClean="0"/>
              <a:t> слайда. Может, картинки покрупнее, например.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>
                <a:solidFill>
                  <a:prstClr val="black"/>
                </a:solidFill>
              </a:rPr>
              <a:pPr/>
              <a:t>31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5295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Узнать</a:t>
            </a:r>
            <a:r>
              <a:rPr lang="ru-RU" baseline="0" dirty="0" smtClean="0"/>
              <a:t> у </a:t>
            </a:r>
            <a:r>
              <a:rPr lang="ru-RU" baseline="0" dirty="0" err="1" smtClean="0"/>
              <a:t>игоря</a:t>
            </a:r>
            <a:r>
              <a:rPr lang="ru-RU" baseline="0" dirty="0" smtClean="0"/>
              <a:t> </a:t>
            </a:r>
            <a:r>
              <a:rPr lang="ru-RU" baseline="0" dirty="0" err="1" smtClean="0"/>
              <a:t>ширяева</a:t>
            </a:r>
            <a:r>
              <a:rPr lang="ru-RU" baseline="0" dirty="0" smtClean="0"/>
              <a:t> список мероприятий за 2018 год, разместить информацию самую яркую о них с фотографиями</a:t>
            </a:r>
          </a:p>
          <a:p>
            <a:endParaRPr lang="ru-RU" baseline="0" dirty="0" smtClean="0"/>
          </a:p>
          <a:p>
            <a:r>
              <a:rPr lang="en-US" baseline="0" dirty="0" smtClean="0"/>
              <a:t>#</a:t>
            </a:r>
            <a:r>
              <a:rPr lang="ru-RU" baseline="0" dirty="0" err="1" smtClean="0"/>
              <a:t>КристаДети</a:t>
            </a:r>
            <a:r>
              <a:rPr lang="ru-RU" baseline="0" dirty="0" smtClean="0"/>
              <a:t> надо будет обсудить с Еленой Николаевной. Возможно, она одобрит такой </a:t>
            </a:r>
            <a:r>
              <a:rPr lang="ru-RU" baseline="0" dirty="0" err="1" smtClean="0"/>
              <a:t>хэштег</a:t>
            </a:r>
            <a:r>
              <a:rPr lang="ru-RU" baseline="0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>
                <a:solidFill>
                  <a:prstClr val="black"/>
                </a:solidFill>
              </a:rPr>
              <a:pPr/>
              <a:t>32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5295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>
                <a:solidFill>
                  <a:prstClr val="black"/>
                </a:solidFill>
              </a:rPr>
              <a:pPr/>
              <a:t>33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5295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>
                <a:solidFill>
                  <a:prstClr val="black"/>
                </a:solidFill>
              </a:rPr>
              <a:pPr/>
              <a:t>34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5295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3BFA-4377-4318-A2FD-15D242F1FB21}" type="slidenum">
              <a:rPr lang="ru-RU" smtClean="0">
                <a:solidFill>
                  <a:prstClr val="black"/>
                </a:solidFill>
              </a:rPr>
              <a:pPr/>
              <a:t>35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529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с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3723878"/>
            <a:ext cx="7772400" cy="526455"/>
          </a:xfrm>
        </p:spPr>
        <p:txBody>
          <a:bodyPr>
            <a:noAutofit/>
          </a:bodyPr>
          <a:lstStyle>
            <a:lvl1pPr algn="ctr">
              <a:defRPr sz="2800">
                <a:latin typeface="+mj-lt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299943"/>
            <a:ext cx="6400800" cy="28803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endParaRPr lang="ru-RU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1"/>
            <a:ext cx="1512107" cy="7200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с лог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3723878"/>
            <a:ext cx="7772400" cy="526455"/>
          </a:xfrm>
        </p:spPr>
        <p:txBody>
          <a:bodyPr lIns="0">
            <a:noAutofit/>
          </a:bodyPr>
          <a:lstStyle>
            <a:lvl1pPr algn="l">
              <a:defRPr sz="2800">
                <a:latin typeface="+mj-lt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4299943"/>
            <a:ext cx="7088832" cy="288032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endParaRPr lang="ru-RU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1"/>
            <a:ext cx="1512107" cy="7200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Содержимое 10"/>
          <p:cNvSpPr>
            <a:spLocks noGrp="1"/>
          </p:cNvSpPr>
          <p:nvPr>
            <p:ph sz="quarter" idx="15"/>
          </p:nvPr>
        </p:nvSpPr>
        <p:spPr>
          <a:xfrm>
            <a:off x="323528" y="771551"/>
            <a:ext cx="8496622" cy="381642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6" name="Рисунок 5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1"/>
            <a:ext cx="1512107" cy="7200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Текст 5"/>
          <p:cNvSpPr>
            <a:spLocks noGrp="1"/>
          </p:cNvSpPr>
          <p:nvPr>
            <p:ph type="body" sz="quarter" idx="13"/>
          </p:nvPr>
        </p:nvSpPr>
        <p:spPr>
          <a:xfrm>
            <a:off x="4644008" y="771552"/>
            <a:ext cx="4176142" cy="3816424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Диаграмма 7"/>
          <p:cNvSpPr>
            <a:spLocks noGrp="1"/>
          </p:cNvSpPr>
          <p:nvPr>
            <p:ph type="chart" sz="quarter" idx="14"/>
          </p:nvPr>
        </p:nvSpPr>
        <p:spPr>
          <a:xfrm>
            <a:off x="323528" y="771551"/>
            <a:ext cx="3960440" cy="3816423"/>
          </a:xfrm>
        </p:spPr>
        <p:txBody>
          <a:bodyPr/>
          <a:lstStyle/>
          <a:p>
            <a:endParaRPr lang="ru-RU"/>
          </a:p>
        </p:txBody>
      </p:sp>
      <p:pic>
        <p:nvPicPr>
          <p:cNvPr id="7" name="Рисунок 6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1"/>
            <a:ext cx="1512107" cy="7200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323528" y="771552"/>
            <a:ext cx="3744416" cy="3816424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Рисунок SmartArt 8"/>
          <p:cNvSpPr>
            <a:spLocks noGrp="1"/>
          </p:cNvSpPr>
          <p:nvPr>
            <p:ph type="dgm" sz="quarter" idx="15"/>
          </p:nvPr>
        </p:nvSpPr>
        <p:spPr>
          <a:xfrm>
            <a:off x="4427999" y="771551"/>
            <a:ext cx="4392167" cy="3816423"/>
          </a:xfrm>
        </p:spPr>
        <p:txBody>
          <a:bodyPr/>
          <a:lstStyle/>
          <a:p>
            <a:endParaRPr lang="ru-RU"/>
          </a:p>
        </p:txBody>
      </p:sp>
      <p:pic>
        <p:nvPicPr>
          <p:cNvPr id="6" name="Рисунок 5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1"/>
            <a:ext cx="1512107" cy="7200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й рисунок с опис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323528" y="4227936"/>
            <a:ext cx="8496944" cy="36004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" name="Рисунок SmartArt 8"/>
          <p:cNvSpPr>
            <a:spLocks noGrp="1"/>
          </p:cNvSpPr>
          <p:nvPr>
            <p:ph type="dgm" sz="quarter" idx="15"/>
          </p:nvPr>
        </p:nvSpPr>
        <p:spPr>
          <a:xfrm>
            <a:off x="323544" y="771558"/>
            <a:ext cx="8496623" cy="3312367"/>
          </a:xfrm>
        </p:spPr>
        <p:txBody>
          <a:bodyPr/>
          <a:lstStyle/>
          <a:p>
            <a:endParaRPr lang="ru-RU"/>
          </a:p>
        </p:txBody>
      </p:sp>
      <p:pic>
        <p:nvPicPr>
          <p:cNvPr id="7" name="Рисунок 6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1"/>
            <a:ext cx="1512107" cy="7200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без лог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74"/>
          <p:cNvSpPr>
            <a:spLocks noGrp="1"/>
          </p:cNvSpPr>
          <p:nvPr>
            <p:ph type="pic" sz="quarter" idx="14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endParaRPr lang="ru-RU"/>
          </a:p>
        </p:txBody>
      </p:sp>
      <p:sp>
        <p:nvSpPr>
          <p:cNvPr id="13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5979" y="124296"/>
            <a:ext cx="3024187" cy="287214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60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4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5795979" y="411510"/>
            <a:ext cx="3024187" cy="216024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200"/>
            </a:lvl1pPr>
          </a:lstStyle>
          <a:p>
            <a:pPr lvl="0"/>
            <a:r>
              <a:rPr lang="ru-RU" dirty="0" smtClean="0"/>
              <a:t>Должность докладчика</a:t>
            </a:r>
          </a:p>
        </p:txBody>
      </p:sp>
      <p:sp>
        <p:nvSpPr>
          <p:cNvPr id="10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3723878"/>
            <a:ext cx="7772400" cy="526455"/>
          </a:xfrm>
        </p:spPr>
        <p:txBody>
          <a:bodyPr>
            <a:noAutofit/>
          </a:bodyPr>
          <a:lstStyle>
            <a:lvl1pPr algn="ctr">
              <a:defRPr sz="2800">
                <a:latin typeface="+mj-lt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11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299943"/>
            <a:ext cx="6400800" cy="28803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без лого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3568" y="3723878"/>
            <a:ext cx="8244408" cy="526455"/>
          </a:xfrm>
        </p:spPr>
        <p:txBody>
          <a:bodyPr lIns="0">
            <a:noAutofit/>
          </a:bodyPr>
          <a:lstStyle>
            <a:lvl1pPr algn="l">
              <a:defRPr sz="2800"/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4299943"/>
            <a:ext cx="7416824" cy="288032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74"/>
          <p:cNvSpPr>
            <a:spLocks noGrp="1"/>
          </p:cNvSpPr>
          <p:nvPr>
            <p:ph type="pic" sz="quarter" idx="14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endParaRPr lang="ru-RU"/>
          </a:p>
        </p:txBody>
      </p:sp>
      <p:sp>
        <p:nvSpPr>
          <p:cNvPr id="13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5979" y="124296"/>
            <a:ext cx="3024187" cy="287214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60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4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5795979" y="411510"/>
            <a:ext cx="3024187" cy="216024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200"/>
            </a:lvl1pPr>
          </a:lstStyle>
          <a:p>
            <a:pPr lvl="0"/>
            <a:r>
              <a:rPr lang="ru-RU" dirty="0" smtClean="0"/>
              <a:t>Должность докладчика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без лог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Содержимое 10"/>
          <p:cNvSpPr>
            <a:spLocks noGrp="1"/>
          </p:cNvSpPr>
          <p:nvPr>
            <p:ph sz="quarter" idx="15"/>
          </p:nvPr>
        </p:nvSpPr>
        <p:spPr>
          <a:xfrm>
            <a:off x="323528" y="771551"/>
            <a:ext cx="8496622" cy="381642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Рисунок 74"/>
          <p:cNvSpPr>
            <a:spLocks noGrp="1"/>
          </p:cNvSpPr>
          <p:nvPr>
            <p:ph type="pic" sz="quarter" idx="13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стая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2400" baseline="0">
                <a:latin typeface="+mj-lt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lang="ru-RU" dirty="0" smtClean="0"/>
              <a:t>ВАРИАНТ ОФОРМЛЕНИЯ</a:t>
            </a:r>
            <a:r>
              <a:rPr lang="en-US" dirty="0" smtClean="0"/>
              <a:t> </a:t>
            </a:r>
            <a:r>
              <a:rPr lang="ru-RU" dirty="0" smtClean="0"/>
              <a:t>СХЕМЫ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81A1"/>
              </a:solidFill>
              <a:effectLst/>
              <a:uLnTx/>
              <a:uFillTx/>
              <a:latin typeface="Bebas Neue Bold" pitchFamily="34" charset="-52"/>
              <a:ea typeface="+mj-ea"/>
              <a:cs typeface="+mj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3" name="Рисунок 32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1"/>
            <a:ext cx="1512107" cy="720080"/>
          </a:xfrm>
          <a:prstGeom prst="rect">
            <a:avLst/>
          </a:prstGeom>
        </p:spPr>
      </p:pic>
      <p:grpSp>
        <p:nvGrpSpPr>
          <p:cNvPr id="48" name="Группа 47"/>
          <p:cNvGrpSpPr/>
          <p:nvPr userDrawn="1"/>
        </p:nvGrpSpPr>
        <p:grpSpPr>
          <a:xfrm>
            <a:off x="251520" y="1491631"/>
            <a:ext cx="8640960" cy="2183810"/>
            <a:chOff x="626598" y="1419622"/>
            <a:chExt cx="7977850" cy="2016224"/>
          </a:xfrm>
        </p:grpSpPr>
        <p:sp>
          <p:nvSpPr>
            <p:cNvPr id="35" name="Шестиугольник 34"/>
            <p:cNvSpPr/>
            <p:nvPr/>
          </p:nvSpPr>
          <p:spPr>
            <a:xfrm flipV="1">
              <a:off x="3204041" y="2138736"/>
              <a:ext cx="1504649" cy="1297110"/>
            </a:xfrm>
            <a:prstGeom prst="hexagon">
              <a:avLst/>
            </a:prstGeom>
            <a:solidFill>
              <a:srgbClr val="1BA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Шестиугольник 36"/>
            <p:cNvSpPr/>
            <p:nvPr/>
          </p:nvSpPr>
          <p:spPr>
            <a:xfrm flipV="1">
              <a:off x="4503841" y="1419622"/>
              <a:ext cx="1504649" cy="1297110"/>
            </a:xfrm>
            <a:prstGeom prst="hexagon">
              <a:avLst/>
            </a:prstGeom>
            <a:solidFill>
              <a:srgbClr val="538BC5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Шестиугольник 38"/>
            <p:cNvSpPr/>
            <p:nvPr/>
          </p:nvSpPr>
          <p:spPr>
            <a:xfrm flipV="1">
              <a:off x="5792660" y="2138736"/>
              <a:ext cx="1504649" cy="1297110"/>
            </a:xfrm>
            <a:prstGeom prst="hexagon">
              <a:avLst/>
            </a:prstGeom>
            <a:solidFill>
              <a:srgbClr val="2CA2CA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Шестиугольник 40"/>
            <p:cNvSpPr/>
            <p:nvPr/>
          </p:nvSpPr>
          <p:spPr>
            <a:xfrm flipV="1">
              <a:off x="1915223" y="1419622"/>
              <a:ext cx="1504649" cy="1297110"/>
            </a:xfrm>
            <a:prstGeom prst="hexagon">
              <a:avLst/>
            </a:prstGeom>
            <a:solidFill>
              <a:srgbClr val="9AC758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Дуга 42"/>
            <p:cNvSpPr/>
            <p:nvPr/>
          </p:nvSpPr>
          <p:spPr>
            <a:xfrm>
              <a:off x="2923335" y="1563638"/>
              <a:ext cx="1008112" cy="1008112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9AC758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Дуга 43"/>
            <p:cNvSpPr/>
            <p:nvPr/>
          </p:nvSpPr>
          <p:spPr>
            <a:xfrm>
              <a:off x="5515623" y="1563638"/>
              <a:ext cx="1008112" cy="1008112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538BC5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Дуга 44"/>
            <p:cNvSpPr/>
            <p:nvPr/>
          </p:nvSpPr>
          <p:spPr>
            <a:xfrm flipV="1">
              <a:off x="4219479" y="2283718"/>
              <a:ext cx="1008112" cy="1008112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1BA079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Шестиугольник 45"/>
            <p:cNvSpPr/>
            <p:nvPr/>
          </p:nvSpPr>
          <p:spPr>
            <a:xfrm flipV="1">
              <a:off x="7099799" y="1419622"/>
              <a:ext cx="1504649" cy="1297110"/>
            </a:xfrm>
            <a:prstGeom prst="hexagon">
              <a:avLst/>
            </a:prstGeom>
            <a:noFill/>
            <a:ln w="12700" cap="rnd">
              <a:solidFill>
                <a:srgbClr val="538B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Шестиугольник 46"/>
            <p:cNvSpPr/>
            <p:nvPr/>
          </p:nvSpPr>
          <p:spPr>
            <a:xfrm flipV="1">
              <a:off x="626598" y="2138736"/>
              <a:ext cx="1504649" cy="1297110"/>
            </a:xfrm>
            <a:prstGeom prst="hexagon">
              <a:avLst/>
            </a:prstGeom>
            <a:noFill/>
            <a:ln w="12700">
              <a:solidFill>
                <a:srgbClr val="1BA0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ент с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Содержимое 10"/>
          <p:cNvSpPr>
            <a:spLocks noGrp="1"/>
          </p:cNvSpPr>
          <p:nvPr>
            <p:ph sz="quarter" idx="15"/>
          </p:nvPr>
        </p:nvSpPr>
        <p:spPr>
          <a:xfrm>
            <a:off x="323528" y="735546"/>
            <a:ext cx="8496622" cy="388843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5" y="0"/>
            <a:ext cx="1512107" cy="5400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с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3723878"/>
            <a:ext cx="7772400" cy="526455"/>
          </a:xfrm>
        </p:spPr>
        <p:txBody>
          <a:bodyPr>
            <a:noAutofit/>
          </a:bodyPr>
          <a:lstStyle>
            <a:lvl1pPr algn="ctr">
              <a:defRPr sz="36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250335"/>
            <a:ext cx="6400800" cy="28803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pic>
        <p:nvPicPr>
          <p:cNvPr id="10" name="Рисунок 9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730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с лог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3723878"/>
            <a:ext cx="7772400" cy="526455"/>
          </a:xfrm>
        </p:spPr>
        <p:txBody>
          <a:bodyPr>
            <a:noAutofit/>
          </a:bodyPr>
          <a:lstStyle>
            <a:lvl1pPr algn="l">
              <a:defRPr sz="36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4250335"/>
            <a:ext cx="7088832" cy="288032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 dirty="0"/>
          </a:p>
        </p:txBody>
      </p:sp>
      <p:pic>
        <p:nvPicPr>
          <p:cNvPr id="10" name="Рисунок 9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0"/>
            <a:ext cx="1512107" cy="540060"/>
          </a:xfrm>
          <a:prstGeom prst="rect">
            <a:avLst/>
          </a:prstGeom>
        </p:spPr>
      </p:pic>
      <p:sp>
        <p:nvSpPr>
          <p:cNvPr id="8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5981" y="178302"/>
            <a:ext cx="3024187" cy="287214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800" b="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1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5795981" y="411510"/>
            <a:ext cx="3024187" cy="216024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200"/>
            </a:lvl1pPr>
          </a:lstStyle>
          <a:p>
            <a:pPr lvl="0"/>
            <a:r>
              <a:rPr lang="ru-RU" dirty="0" smtClean="0"/>
              <a:t>Должность докладчика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2563886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без лог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99592" y="3723878"/>
            <a:ext cx="7416824" cy="526455"/>
          </a:xfrm>
        </p:spPr>
        <p:txBody>
          <a:bodyPr>
            <a:noAutofit/>
          </a:bodyPr>
          <a:lstStyle>
            <a:lvl1pPr algn="ctr">
              <a:defRPr sz="3600" b="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99592" y="4250335"/>
            <a:ext cx="7416824" cy="28803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2" name="Рисунок 74"/>
          <p:cNvSpPr>
            <a:spLocks noGrp="1"/>
          </p:cNvSpPr>
          <p:nvPr>
            <p:ph type="pic" sz="quarter" idx="14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3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5981" y="178302"/>
            <a:ext cx="3024187" cy="287214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800" b="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4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5795981" y="411510"/>
            <a:ext cx="3024187" cy="216024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200"/>
            </a:lvl1pPr>
          </a:lstStyle>
          <a:p>
            <a:pPr lvl="0"/>
            <a:r>
              <a:rPr lang="ru-RU" dirty="0" smtClean="0"/>
              <a:t>Должность</a:t>
            </a:r>
            <a:r>
              <a:rPr lang="en-US" dirty="0" smtClean="0"/>
              <a:t> </a:t>
            </a:r>
            <a:r>
              <a:rPr lang="ru-RU" dirty="0" smtClean="0"/>
              <a:t>докладчика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100283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без лого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99592" y="3723878"/>
            <a:ext cx="7416824" cy="526455"/>
          </a:xfrm>
        </p:spPr>
        <p:txBody>
          <a:bodyPr>
            <a:noAutofit/>
          </a:bodyPr>
          <a:lstStyle>
            <a:lvl1pPr algn="l">
              <a:defRPr sz="3600" b="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99592" y="4250335"/>
            <a:ext cx="7416824" cy="288032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2" name="Рисунок 74"/>
          <p:cNvSpPr>
            <a:spLocks noGrp="1"/>
          </p:cNvSpPr>
          <p:nvPr>
            <p:ph type="pic" sz="quarter" idx="14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3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5981" y="178302"/>
            <a:ext cx="3024187" cy="287214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800" b="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4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5795981" y="411510"/>
            <a:ext cx="3024187" cy="216024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200"/>
            </a:lvl1pPr>
          </a:lstStyle>
          <a:p>
            <a:pPr lvl="0"/>
            <a:r>
              <a:rPr lang="ru-RU" dirty="0" smtClean="0"/>
              <a:t>Должность докладчика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980700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с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Содержимое 10"/>
          <p:cNvSpPr>
            <a:spLocks noGrp="1"/>
          </p:cNvSpPr>
          <p:nvPr>
            <p:ph sz="quarter" idx="15"/>
          </p:nvPr>
        </p:nvSpPr>
        <p:spPr>
          <a:xfrm>
            <a:off x="323528" y="735546"/>
            <a:ext cx="8496622" cy="38884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0077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без лог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b="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Содержимое 10"/>
          <p:cNvSpPr>
            <a:spLocks noGrp="1"/>
          </p:cNvSpPr>
          <p:nvPr>
            <p:ph sz="quarter" idx="15"/>
          </p:nvPr>
        </p:nvSpPr>
        <p:spPr>
          <a:xfrm>
            <a:off x="323528" y="735546"/>
            <a:ext cx="8496622" cy="38884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Рисунок 74"/>
          <p:cNvSpPr>
            <a:spLocks noGrp="1"/>
          </p:cNvSpPr>
          <p:nvPr>
            <p:ph type="pic" sz="quarter" idx="13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0458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Текст 5"/>
          <p:cNvSpPr>
            <a:spLocks noGrp="1"/>
          </p:cNvSpPr>
          <p:nvPr>
            <p:ph type="body" sz="quarter" idx="13"/>
          </p:nvPr>
        </p:nvSpPr>
        <p:spPr>
          <a:xfrm>
            <a:off x="4644008" y="735552"/>
            <a:ext cx="4176142" cy="388843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Диаграмма 7"/>
          <p:cNvSpPr>
            <a:spLocks noGrp="1"/>
          </p:cNvSpPr>
          <p:nvPr>
            <p:ph type="chart" sz="quarter" idx="14"/>
          </p:nvPr>
        </p:nvSpPr>
        <p:spPr>
          <a:xfrm>
            <a:off x="323528" y="735546"/>
            <a:ext cx="3960440" cy="3888432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5955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323528" y="735547"/>
            <a:ext cx="3744416" cy="38884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Рисунок SmartArt 8"/>
          <p:cNvSpPr>
            <a:spLocks noGrp="1"/>
          </p:cNvSpPr>
          <p:nvPr>
            <p:ph type="dgm" sz="quarter" idx="15"/>
          </p:nvPr>
        </p:nvSpPr>
        <p:spPr>
          <a:xfrm>
            <a:off x="4428001" y="735546"/>
            <a:ext cx="4392167" cy="3888432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pic>
        <p:nvPicPr>
          <p:cNvPr id="9" name="Рисунок 8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62470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й рисунок с опис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323528" y="4227936"/>
            <a:ext cx="8496944" cy="360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Рисунок SmartArt 8"/>
          <p:cNvSpPr>
            <a:spLocks noGrp="1"/>
          </p:cNvSpPr>
          <p:nvPr>
            <p:ph type="dgm" sz="quarter" idx="15"/>
          </p:nvPr>
        </p:nvSpPr>
        <p:spPr>
          <a:xfrm>
            <a:off x="323545" y="735546"/>
            <a:ext cx="8496623" cy="3348372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616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с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3723878"/>
            <a:ext cx="7772400" cy="526455"/>
          </a:xfrm>
        </p:spPr>
        <p:txBody>
          <a:bodyPr>
            <a:noAutofit/>
          </a:bodyPr>
          <a:lstStyle>
            <a:lvl1pPr algn="ctr">
              <a:defRPr sz="36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250335"/>
            <a:ext cx="6400800" cy="28803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pic>
        <p:nvPicPr>
          <p:cNvPr id="10" name="Рисунок 9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7041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с лог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3723878"/>
            <a:ext cx="7772400" cy="526455"/>
          </a:xfrm>
        </p:spPr>
        <p:txBody>
          <a:bodyPr>
            <a:noAutofit/>
          </a:bodyPr>
          <a:lstStyle>
            <a:lvl1pPr algn="l">
              <a:defRPr sz="36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4250335"/>
            <a:ext cx="7088832" cy="288032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 dirty="0"/>
          </a:p>
        </p:txBody>
      </p:sp>
      <p:pic>
        <p:nvPicPr>
          <p:cNvPr id="10" name="Рисунок 9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0"/>
            <a:ext cx="1512107" cy="540060"/>
          </a:xfrm>
          <a:prstGeom prst="rect">
            <a:avLst/>
          </a:prstGeom>
        </p:spPr>
      </p:pic>
      <p:sp>
        <p:nvSpPr>
          <p:cNvPr id="8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5977" y="178302"/>
            <a:ext cx="3024187" cy="287214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800" b="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1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5795977" y="411510"/>
            <a:ext cx="3024187" cy="216024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200"/>
            </a:lvl1pPr>
          </a:lstStyle>
          <a:p>
            <a:pPr lvl="0"/>
            <a:r>
              <a:rPr lang="ru-RU" dirty="0" smtClean="0"/>
              <a:t>Должность докладчика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23912218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без лог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99592" y="3723878"/>
            <a:ext cx="7416824" cy="526455"/>
          </a:xfrm>
        </p:spPr>
        <p:txBody>
          <a:bodyPr>
            <a:noAutofit/>
          </a:bodyPr>
          <a:lstStyle>
            <a:lvl1pPr algn="ctr">
              <a:defRPr sz="3600" b="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99592" y="4250335"/>
            <a:ext cx="7416824" cy="28803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2" name="Рисунок 74"/>
          <p:cNvSpPr>
            <a:spLocks noGrp="1"/>
          </p:cNvSpPr>
          <p:nvPr>
            <p:ph type="pic" sz="quarter" idx="14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3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5977" y="178302"/>
            <a:ext cx="3024187" cy="287214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800" b="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4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5795977" y="411510"/>
            <a:ext cx="3024187" cy="216024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200"/>
            </a:lvl1pPr>
          </a:lstStyle>
          <a:p>
            <a:pPr lvl="0"/>
            <a:r>
              <a:rPr lang="ru-RU" dirty="0" smtClean="0"/>
              <a:t>Должность</a:t>
            </a:r>
            <a:r>
              <a:rPr lang="en-US" dirty="0" smtClean="0"/>
              <a:t> </a:t>
            </a:r>
            <a:r>
              <a:rPr lang="ru-RU" dirty="0" smtClean="0"/>
              <a:t>докладчика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40357765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без лого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99592" y="3723878"/>
            <a:ext cx="7416824" cy="526455"/>
          </a:xfrm>
        </p:spPr>
        <p:txBody>
          <a:bodyPr>
            <a:noAutofit/>
          </a:bodyPr>
          <a:lstStyle>
            <a:lvl1pPr algn="l">
              <a:defRPr sz="3600" b="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99592" y="4250335"/>
            <a:ext cx="7416824" cy="288032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2" name="Рисунок 74"/>
          <p:cNvSpPr>
            <a:spLocks noGrp="1"/>
          </p:cNvSpPr>
          <p:nvPr>
            <p:ph type="pic" sz="quarter" idx="14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3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5977" y="178302"/>
            <a:ext cx="3024187" cy="287214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800" b="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4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5795977" y="411510"/>
            <a:ext cx="3024187" cy="216024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200"/>
            </a:lvl1pPr>
          </a:lstStyle>
          <a:p>
            <a:pPr lvl="0"/>
            <a:r>
              <a:rPr lang="ru-RU" dirty="0" smtClean="0"/>
              <a:t>Должность докладчика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3017590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с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Содержимое 10"/>
          <p:cNvSpPr>
            <a:spLocks noGrp="1"/>
          </p:cNvSpPr>
          <p:nvPr>
            <p:ph sz="quarter" idx="15"/>
          </p:nvPr>
        </p:nvSpPr>
        <p:spPr>
          <a:xfrm>
            <a:off x="323528" y="735546"/>
            <a:ext cx="8496622" cy="38884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70912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без лог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b="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Содержимое 10"/>
          <p:cNvSpPr>
            <a:spLocks noGrp="1"/>
          </p:cNvSpPr>
          <p:nvPr>
            <p:ph sz="quarter" idx="15"/>
          </p:nvPr>
        </p:nvSpPr>
        <p:spPr>
          <a:xfrm>
            <a:off x="323528" y="735546"/>
            <a:ext cx="8496622" cy="38884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Рисунок 74"/>
          <p:cNvSpPr>
            <a:spLocks noGrp="1"/>
          </p:cNvSpPr>
          <p:nvPr>
            <p:ph type="pic" sz="quarter" idx="13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90395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Текст 5"/>
          <p:cNvSpPr>
            <a:spLocks noGrp="1"/>
          </p:cNvSpPr>
          <p:nvPr>
            <p:ph type="body" sz="quarter" idx="13"/>
          </p:nvPr>
        </p:nvSpPr>
        <p:spPr>
          <a:xfrm>
            <a:off x="4644008" y="735552"/>
            <a:ext cx="4176142" cy="388843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Диаграмма 7"/>
          <p:cNvSpPr>
            <a:spLocks noGrp="1"/>
          </p:cNvSpPr>
          <p:nvPr>
            <p:ph type="chart" sz="quarter" idx="14"/>
          </p:nvPr>
        </p:nvSpPr>
        <p:spPr>
          <a:xfrm>
            <a:off x="323528" y="735546"/>
            <a:ext cx="3960440" cy="3888432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28374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323528" y="735547"/>
            <a:ext cx="3744416" cy="38884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Рисунок SmartArt 8"/>
          <p:cNvSpPr>
            <a:spLocks noGrp="1"/>
          </p:cNvSpPr>
          <p:nvPr>
            <p:ph type="dgm" sz="quarter" idx="15"/>
          </p:nvPr>
        </p:nvSpPr>
        <p:spPr>
          <a:xfrm>
            <a:off x="4427997" y="735546"/>
            <a:ext cx="4392167" cy="3888432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pic>
        <p:nvPicPr>
          <p:cNvPr id="9" name="Рисунок 8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98415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й рисунок с опис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323528" y="4227936"/>
            <a:ext cx="8496944" cy="360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Рисунок SmartArt 8"/>
          <p:cNvSpPr>
            <a:spLocks noGrp="1"/>
          </p:cNvSpPr>
          <p:nvPr>
            <p:ph type="dgm" sz="quarter" idx="15"/>
          </p:nvPr>
        </p:nvSpPr>
        <p:spPr>
          <a:xfrm>
            <a:off x="323541" y="735546"/>
            <a:ext cx="8496623" cy="3348372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7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88996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с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3723878"/>
            <a:ext cx="7772400" cy="526455"/>
          </a:xfrm>
        </p:spPr>
        <p:txBody>
          <a:bodyPr>
            <a:noAutofit/>
          </a:bodyPr>
          <a:lstStyle>
            <a:lvl1pPr algn="ctr">
              <a:defRPr sz="36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250335"/>
            <a:ext cx="6400800" cy="28803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pic>
        <p:nvPicPr>
          <p:cNvPr id="10" name="Рисунок 9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1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18851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с лог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3723878"/>
            <a:ext cx="7772400" cy="526455"/>
          </a:xfrm>
        </p:spPr>
        <p:txBody>
          <a:bodyPr>
            <a:noAutofit/>
          </a:bodyPr>
          <a:lstStyle>
            <a:lvl1pPr algn="l">
              <a:defRPr sz="36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4250335"/>
            <a:ext cx="7088832" cy="288032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 dirty="0"/>
          </a:p>
        </p:txBody>
      </p:sp>
      <p:pic>
        <p:nvPicPr>
          <p:cNvPr id="10" name="Рисунок 9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1" y="0"/>
            <a:ext cx="1512107" cy="540060"/>
          </a:xfrm>
          <a:prstGeom prst="rect">
            <a:avLst/>
          </a:prstGeom>
        </p:spPr>
      </p:pic>
      <p:sp>
        <p:nvSpPr>
          <p:cNvPr id="8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5971" y="178302"/>
            <a:ext cx="3024187" cy="287214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800" b="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1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5795971" y="411510"/>
            <a:ext cx="3024187" cy="216024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200"/>
            </a:lvl1pPr>
          </a:lstStyle>
          <a:p>
            <a:pPr lvl="0"/>
            <a:r>
              <a:rPr lang="ru-RU" dirty="0" smtClean="0"/>
              <a:t>Должность докладчика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1952129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без лог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99592" y="3723878"/>
            <a:ext cx="7416824" cy="526455"/>
          </a:xfrm>
        </p:spPr>
        <p:txBody>
          <a:bodyPr>
            <a:noAutofit/>
          </a:bodyPr>
          <a:lstStyle>
            <a:lvl1pPr algn="ctr">
              <a:defRPr sz="3600" b="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99592" y="4250335"/>
            <a:ext cx="7416824" cy="28803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2" name="Рисунок 74"/>
          <p:cNvSpPr>
            <a:spLocks noGrp="1"/>
          </p:cNvSpPr>
          <p:nvPr>
            <p:ph type="pic" sz="quarter" idx="14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3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5971" y="178302"/>
            <a:ext cx="3024187" cy="287214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800" b="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4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5795971" y="411510"/>
            <a:ext cx="3024187" cy="216024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200"/>
            </a:lvl1pPr>
          </a:lstStyle>
          <a:p>
            <a:pPr lvl="0"/>
            <a:r>
              <a:rPr lang="ru-RU" dirty="0" smtClean="0"/>
              <a:t>Должность</a:t>
            </a:r>
            <a:r>
              <a:rPr lang="en-US" dirty="0" smtClean="0"/>
              <a:t> </a:t>
            </a:r>
            <a:r>
              <a:rPr lang="ru-RU" dirty="0" smtClean="0"/>
              <a:t>докладчика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40033936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без лого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99592" y="3723878"/>
            <a:ext cx="7416824" cy="526455"/>
          </a:xfrm>
        </p:spPr>
        <p:txBody>
          <a:bodyPr>
            <a:noAutofit/>
          </a:bodyPr>
          <a:lstStyle>
            <a:lvl1pPr algn="l">
              <a:defRPr sz="3600" b="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99592" y="4250335"/>
            <a:ext cx="7416824" cy="288032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2" name="Рисунок 74"/>
          <p:cNvSpPr>
            <a:spLocks noGrp="1"/>
          </p:cNvSpPr>
          <p:nvPr>
            <p:ph type="pic" sz="quarter" idx="14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3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5971" y="178302"/>
            <a:ext cx="3024187" cy="287214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800" b="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4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5795971" y="411510"/>
            <a:ext cx="3024187" cy="216024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200"/>
            </a:lvl1pPr>
          </a:lstStyle>
          <a:p>
            <a:pPr lvl="0"/>
            <a:r>
              <a:rPr lang="ru-RU" dirty="0" smtClean="0"/>
              <a:t>Должность докладчика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29990431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с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Содержимое 10"/>
          <p:cNvSpPr>
            <a:spLocks noGrp="1"/>
          </p:cNvSpPr>
          <p:nvPr>
            <p:ph sz="quarter" idx="15"/>
          </p:nvPr>
        </p:nvSpPr>
        <p:spPr>
          <a:xfrm>
            <a:off x="323528" y="735546"/>
            <a:ext cx="8496622" cy="38884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1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08306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без лог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b="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Содержимое 10"/>
          <p:cNvSpPr>
            <a:spLocks noGrp="1"/>
          </p:cNvSpPr>
          <p:nvPr>
            <p:ph sz="quarter" idx="15"/>
          </p:nvPr>
        </p:nvSpPr>
        <p:spPr>
          <a:xfrm>
            <a:off x="323528" y="735546"/>
            <a:ext cx="8496622" cy="38884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Рисунок 74"/>
          <p:cNvSpPr>
            <a:spLocks noGrp="1"/>
          </p:cNvSpPr>
          <p:nvPr>
            <p:ph type="pic" sz="quarter" idx="13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9235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Текст 5"/>
          <p:cNvSpPr>
            <a:spLocks noGrp="1"/>
          </p:cNvSpPr>
          <p:nvPr>
            <p:ph type="body" sz="quarter" idx="13"/>
          </p:nvPr>
        </p:nvSpPr>
        <p:spPr>
          <a:xfrm>
            <a:off x="4644008" y="735550"/>
            <a:ext cx="4176142" cy="388843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Диаграмма 7"/>
          <p:cNvSpPr>
            <a:spLocks noGrp="1"/>
          </p:cNvSpPr>
          <p:nvPr>
            <p:ph type="chart" sz="quarter" idx="14"/>
          </p:nvPr>
        </p:nvSpPr>
        <p:spPr>
          <a:xfrm>
            <a:off x="323528" y="735546"/>
            <a:ext cx="3960440" cy="3888432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1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62606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323528" y="735547"/>
            <a:ext cx="3744416" cy="38884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Рисунок SmartArt 8"/>
          <p:cNvSpPr>
            <a:spLocks noGrp="1"/>
          </p:cNvSpPr>
          <p:nvPr>
            <p:ph type="dgm" sz="quarter" idx="15"/>
          </p:nvPr>
        </p:nvSpPr>
        <p:spPr>
          <a:xfrm>
            <a:off x="4427991" y="735546"/>
            <a:ext cx="4392167" cy="3888432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pic>
        <p:nvPicPr>
          <p:cNvPr id="9" name="Рисунок 8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1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34055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й рисунок с опис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323528" y="4227936"/>
            <a:ext cx="8496944" cy="360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Рисунок SmartArt 8"/>
          <p:cNvSpPr>
            <a:spLocks noGrp="1"/>
          </p:cNvSpPr>
          <p:nvPr>
            <p:ph type="dgm" sz="quarter" idx="15"/>
          </p:nvPr>
        </p:nvSpPr>
        <p:spPr>
          <a:xfrm>
            <a:off x="323535" y="735546"/>
            <a:ext cx="8496623" cy="3348372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11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4601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с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3723878"/>
            <a:ext cx="7772400" cy="526455"/>
          </a:xfrm>
        </p:spPr>
        <p:txBody>
          <a:bodyPr>
            <a:noAutofit/>
          </a:bodyPr>
          <a:lstStyle>
            <a:lvl1pPr algn="ctr">
              <a:defRPr sz="36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250334"/>
            <a:ext cx="6400800" cy="28803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pic>
        <p:nvPicPr>
          <p:cNvPr id="10" name="Рисунок 9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5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28040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с лог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3723878"/>
            <a:ext cx="7772400" cy="526455"/>
          </a:xfrm>
        </p:spPr>
        <p:txBody>
          <a:bodyPr>
            <a:noAutofit/>
          </a:bodyPr>
          <a:lstStyle>
            <a:lvl1pPr algn="l">
              <a:defRPr sz="36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4250334"/>
            <a:ext cx="7088832" cy="288032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 dirty="0"/>
          </a:p>
        </p:txBody>
      </p:sp>
      <p:pic>
        <p:nvPicPr>
          <p:cNvPr id="10" name="Рисунок 9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5" y="0"/>
            <a:ext cx="1512107" cy="540060"/>
          </a:xfrm>
          <a:prstGeom prst="rect">
            <a:avLst/>
          </a:prstGeom>
        </p:spPr>
      </p:pic>
      <p:sp>
        <p:nvSpPr>
          <p:cNvPr id="8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5965" y="178302"/>
            <a:ext cx="3024187" cy="287214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800" b="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1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5795965" y="411510"/>
            <a:ext cx="3024187" cy="216024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200"/>
            </a:lvl1pPr>
          </a:lstStyle>
          <a:p>
            <a:pPr lvl="0"/>
            <a:r>
              <a:rPr lang="ru-RU" dirty="0" smtClean="0"/>
              <a:t>Должность докладчика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19340616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без лог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99592" y="3723878"/>
            <a:ext cx="7416824" cy="526455"/>
          </a:xfrm>
        </p:spPr>
        <p:txBody>
          <a:bodyPr>
            <a:noAutofit/>
          </a:bodyPr>
          <a:lstStyle>
            <a:lvl1pPr algn="ctr">
              <a:defRPr sz="3600" b="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99592" y="4250334"/>
            <a:ext cx="7416824" cy="28803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2" name="Рисунок 74"/>
          <p:cNvSpPr>
            <a:spLocks noGrp="1"/>
          </p:cNvSpPr>
          <p:nvPr>
            <p:ph type="pic" sz="quarter" idx="14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3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5965" y="178302"/>
            <a:ext cx="3024187" cy="287214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800" b="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4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5795965" y="411510"/>
            <a:ext cx="3024187" cy="216024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200"/>
            </a:lvl1pPr>
          </a:lstStyle>
          <a:p>
            <a:pPr lvl="0"/>
            <a:r>
              <a:rPr lang="ru-RU" dirty="0" smtClean="0"/>
              <a:t>Должность</a:t>
            </a:r>
            <a:r>
              <a:rPr lang="en-US" dirty="0" smtClean="0"/>
              <a:t> </a:t>
            </a:r>
            <a:r>
              <a:rPr lang="ru-RU" dirty="0" smtClean="0"/>
              <a:t>докладчика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7027680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без лого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99592" y="3723878"/>
            <a:ext cx="7416824" cy="526455"/>
          </a:xfrm>
        </p:spPr>
        <p:txBody>
          <a:bodyPr>
            <a:noAutofit/>
          </a:bodyPr>
          <a:lstStyle>
            <a:lvl1pPr algn="l">
              <a:defRPr sz="3600" b="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99592" y="4250334"/>
            <a:ext cx="7416824" cy="288032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2" name="Рисунок 74"/>
          <p:cNvSpPr>
            <a:spLocks noGrp="1"/>
          </p:cNvSpPr>
          <p:nvPr>
            <p:ph type="pic" sz="quarter" idx="14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3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5965" y="178302"/>
            <a:ext cx="3024187" cy="287214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800" b="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4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5795965" y="411510"/>
            <a:ext cx="3024187" cy="216024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200"/>
            </a:lvl1pPr>
          </a:lstStyle>
          <a:p>
            <a:pPr lvl="0"/>
            <a:r>
              <a:rPr lang="ru-RU" dirty="0" smtClean="0"/>
              <a:t>Должность докладчика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19384469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с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Содержимое 10"/>
          <p:cNvSpPr>
            <a:spLocks noGrp="1"/>
          </p:cNvSpPr>
          <p:nvPr>
            <p:ph sz="quarter" idx="15"/>
          </p:nvPr>
        </p:nvSpPr>
        <p:spPr>
          <a:xfrm>
            <a:off x="323528" y="735546"/>
            <a:ext cx="8496622" cy="38884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5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44397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без лог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b="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Содержимое 10"/>
          <p:cNvSpPr>
            <a:spLocks noGrp="1"/>
          </p:cNvSpPr>
          <p:nvPr>
            <p:ph sz="quarter" idx="15"/>
          </p:nvPr>
        </p:nvSpPr>
        <p:spPr>
          <a:xfrm>
            <a:off x="323528" y="735546"/>
            <a:ext cx="8496622" cy="38884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Рисунок 74"/>
          <p:cNvSpPr>
            <a:spLocks noGrp="1"/>
          </p:cNvSpPr>
          <p:nvPr>
            <p:ph type="pic" sz="quarter" idx="13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81811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Текст 5"/>
          <p:cNvSpPr>
            <a:spLocks noGrp="1"/>
          </p:cNvSpPr>
          <p:nvPr>
            <p:ph type="body" sz="quarter" idx="13"/>
          </p:nvPr>
        </p:nvSpPr>
        <p:spPr>
          <a:xfrm>
            <a:off x="4644008" y="735547"/>
            <a:ext cx="4176142" cy="388843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Диаграмма 7"/>
          <p:cNvSpPr>
            <a:spLocks noGrp="1"/>
          </p:cNvSpPr>
          <p:nvPr>
            <p:ph type="chart" sz="quarter" idx="14"/>
          </p:nvPr>
        </p:nvSpPr>
        <p:spPr>
          <a:xfrm>
            <a:off x="323528" y="735546"/>
            <a:ext cx="3960440" cy="3888432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5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6395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323528" y="735547"/>
            <a:ext cx="3744416" cy="38884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Рисунок SmartArt 8"/>
          <p:cNvSpPr>
            <a:spLocks noGrp="1"/>
          </p:cNvSpPr>
          <p:nvPr>
            <p:ph type="dgm" sz="quarter" idx="15"/>
          </p:nvPr>
        </p:nvSpPr>
        <p:spPr>
          <a:xfrm>
            <a:off x="4427985" y="735546"/>
            <a:ext cx="4392167" cy="3888432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pic>
        <p:nvPicPr>
          <p:cNvPr id="9" name="Рисунок 8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5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47532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й рисунок с опис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Bebas Neue Regular" pitchFamily="2" charset="-52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323528" y="4227935"/>
            <a:ext cx="8496944" cy="360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Рисунок SmartArt 8"/>
          <p:cNvSpPr>
            <a:spLocks noGrp="1"/>
          </p:cNvSpPr>
          <p:nvPr>
            <p:ph type="dgm" sz="quarter" idx="15"/>
          </p:nvPr>
        </p:nvSpPr>
        <p:spPr>
          <a:xfrm>
            <a:off x="323529" y="735546"/>
            <a:ext cx="8496623" cy="3348372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5" y="0"/>
            <a:ext cx="1512107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18011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с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3723878"/>
            <a:ext cx="7772400" cy="526455"/>
          </a:xfrm>
        </p:spPr>
        <p:txBody>
          <a:bodyPr>
            <a:noAutofit/>
          </a:bodyPr>
          <a:lstStyle>
            <a:lvl1pPr algn="ctr">
              <a:defRPr sz="2800">
                <a:latin typeface="+mj-lt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299942"/>
            <a:ext cx="6400800" cy="28803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endParaRPr lang="ru-RU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0"/>
            <a:ext cx="1512107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52193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с лог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3723878"/>
            <a:ext cx="7772400" cy="526455"/>
          </a:xfrm>
        </p:spPr>
        <p:txBody>
          <a:bodyPr lIns="0">
            <a:noAutofit/>
          </a:bodyPr>
          <a:lstStyle>
            <a:lvl1pPr algn="l">
              <a:defRPr sz="2800">
                <a:latin typeface="+mj-lt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4299942"/>
            <a:ext cx="7088832" cy="288032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endParaRPr lang="ru-RU"/>
          </a:p>
        </p:txBody>
      </p:sp>
      <p:pic>
        <p:nvPicPr>
          <p:cNvPr id="8" name="Рисунок 7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0"/>
            <a:ext cx="1512107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08133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Содержимое 10"/>
          <p:cNvSpPr>
            <a:spLocks noGrp="1"/>
          </p:cNvSpPr>
          <p:nvPr>
            <p:ph sz="quarter" idx="15"/>
          </p:nvPr>
        </p:nvSpPr>
        <p:spPr>
          <a:xfrm>
            <a:off x="323528" y="771550"/>
            <a:ext cx="8496622" cy="381642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6" name="Рисунок 5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0"/>
            <a:ext cx="1512107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39318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Текст 5"/>
          <p:cNvSpPr>
            <a:spLocks noGrp="1"/>
          </p:cNvSpPr>
          <p:nvPr>
            <p:ph type="body" sz="quarter" idx="13"/>
          </p:nvPr>
        </p:nvSpPr>
        <p:spPr>
          <a:xfrm>
            <a:off x="4644008" y="771550"/>
            <a:ext cx="4176142" cy="3816424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Диаграмма 7"/>
          <p:cNvSpPr>
            <a:spLocks noGrp="1"/>
          </p:cNvSpPr>
          <p:nvPr>
            <p:ph type="chart" sz="quarter" idx="14"/>
          </p:nvPr>
        </p:nvSpPr>
        <p:spPr>
          <a:xfrm>
            <a:off x="323528" y="771550"/>
            <a:ext cx="3960440" cy="3816423"/>
          </a:xfrm>
        </p:spPr>
        <p:txBody>
          <a:bodyPr/>
          <a:lstStyle/>
          <a:p>
            <a:endParaRPr lang="ru-RU"/>
          </a:p>
        </p:txBody>
      </p:sp>
      <p:pic>
        <p:nvPicPr>
          <p:cNvPr id="7" name="Рисунок 6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0"/>
            <a:ext cx="1512107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82263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323528" y="771550"/>
            <a:ext cx="3744416" cy="3816424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Рисунок SmartArt 8"/>
          <p:cNvSpPr>
            <a:spLocks noGrp="1"/>
          </p:cNvSpPr>
          <p:nvPr>
            <p:ph type="dgm" sz="quarter" idx="15"/>
          </p:nvPr>
        </p:nvSpPr>
        <p:spPr>
          <a:xfrm>
            <a:off x="4427983" y="771550"/>
            <a:ext cx="4392167" cy="3816423"/>
          </a:xfrm>
        </p:spPr>
        <p:txBody>
          <a:bodyPr/>
          <a:lstStyle/>
          <a:p>
            <a:endParaRPr lang="ru-RU"/>
          </a:p>
        </p:txBody>
      </p:sp>
      <p:pic>
        <p:nvPicPr>
          <p:cNvPr id="6" name="Рисунок 5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0"/>
            <a:ext cx="1512107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17000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й рисунок с опис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323528" y="4227934"/>
            <a:ext cx="8496944" cy="36004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" name="Рисунок SmartArt 8"/>
          <p:cNvSpPr>
            <a:spLocks noGrp="1"/>
          </p:cNvSpPr>
          <p:nvPr>
            <p:ph type="dgm" sz="quarter" idx="15"/>
          </p:nvPr>
        </p:nvSpPr>
        <p:spPr>
          <a:xfrm>
            <a:off x="323528" y="771550"/>
            <a:ext cx="8496623" cy="3312367"/>
          </a:xfrm>
        </p:spPr>
        <p:txBody>
          <a:bodyPr/>
          <a:lstStyle/>
          <a:p>
            <a:endParaRPr lang="ru-RU"/>
          </a:p>
        </p:txBody>
      </p:sp>
      <p:pic>
        <p:nvPicPr>
          <p:cNvPr id="7" name="Рисунок 6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0"/>
            <a:ext cx="1512107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00791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без лог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74"/>
          <p:cNvSpPr>
            <a:spLocks noGrp="1"/>
          </p:cNvSpPr>
          <p:nvPr>
            <p:ph type="pic" sz="quarter" idx="14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endParaRPr lang="ru-RU"/>
          </a:p>
        </p:txBody>
      </p:sp>
      <p:sp>
        <p:nvSpPr>
          <p:cNvPr id="13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5963" y="124296"/>
            <a:ext cx="3024187" cy="287214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60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4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5795963" y="411510"/>
            <a:ext cx="3024187" cy="216024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200"/>
            </a:lvl1pPr>
          </a:lstStyle>
          <a:p>
            <a:pPr lvl="0"/>
            <a:r>
              <a:rPr lang="ru-RU" dirty="0" smtClean="0"/>
              <a:t>Должность докладчика</a:t>
            </a:r>
          </a:p>
        </p:txBody>
      </p:sp>
      <p:sp>
        <p:nvSpPr>
          <p:cNvPr id="10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3723878"/>
            <a:ext cx="7772400" cy="526455"/>
          </a:xfrm>
        </p:spPr>
        <p:txBody>
          <a:bodyPr>
            <a:noAutofit/>
          </a:bodyPr>
          <a:lstStyle>
            <a:lvl1pPr algn="ctr">
              <a:defRPr sz="2800">
                <a:latin typeface="+mj-lt"/>
              </a:defRPr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11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299942"/>
            <a:ext cx="6400800" cy="28803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729482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 без лого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988293"/>
            <a:ext cx="9144000" cy="2520280"/>
          </a:xfrm>
          <a:prstGeom prst="rect">
            <a:avLst/>
          </a:prstGeom>
          <a:solidFill>
            <a:srgbClr val="E9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3568" y="3723878"/>
            <a:ext cx="8244408" cy="526455"/>
          </a:xfrm>
        </p:spPr>
        <p:txBody>
          <a:bodyPr lIns="0">
            <a:noAutofit/>
          </a:bodyPr>
          <a:lstStyle>
            <a:lvl1pPr algn="l">
              <a:defRPr sz="2800"/>
            </a:lvl1pPr>
          </a:lstStyle>
          <a:p>
            <a:r>
              <a:rPr lang="ru-RU" dirty="0" smtClean="0"/>
              <a:t>ОБРАЗЕЦ ЗАГОЛОВКА ТИТУЛЬНОГО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4299942"/>
            <a:ext cx="7416824" cy="288032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 ТИТУЛЬНОГО СЛАЙДА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987574"/>
            <a:ext cx="9144000" cy="2520950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74"/>
          <p:cNvSpPr>
            <a:spLocks noGrp="1"/>
          </p:cNvSpPr>
          <p:nvPr>
            <p:ph type="pic" sz="quarter" idx="14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endParaRPr lang="ru-RU"/>
          </a:p>
        </p:txBody>
      </p:sp>
      <p:sp>
        <p:nvSpPr>
          <p:cNvPr id="13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5963" y="124296"/>
            <a:ext cx="3024187" cy="287214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60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4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5795963" y="411510"/>
            <a:ext cx="3024187" cy="216024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1A1"/>
              </a:buClr>
              <a:buSzTx/>
              <a:buFontTx/>
              <a:buNone/>
              <a:tabLst/>
              <a:defRPr sz="1200"/>
            </a:lvl1pPr>
          </a:lstStyle>
          <a:p>
            <a:pPr lvl="0"/>
            <a:r>
              <a:rPr lang="ru-RU" dirty="0" smtClean="0"/>
              <a:t>Должность докладчика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36339849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без лог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10"/>
          <p:cNvSpPr>
            <a:spLocks noGrp="1"/>
          </p:cNvSpPr>
          <p:nvPr>
            <p:ph sz="quarter" idx="15"/>
          </p:nvPr>
        </p:nvSpPr>
        <p:spPr>
          <a:xfrm>
            <a:off x="323528" y="771550"/>
            <a:ext cx="8496622" cy="381642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Рисунок 74"/>
          <p:cNvSpPr>
            <a:spLocks noGrp="1"/>
          </p:cNvSpPr>
          <p:nvPr>
            <p:ph type="pic" sz="quarter" idx="13"/>
          </p:nvPr>
        </p:nvSpPr>
        <p:spPr>
          <a:xfrm>
            <a:off x="323850" y="123825"/>
            <a:ext cx="1511300" cy="50323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20581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стая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2400" baseline="0">
                <a:latin typeface="+mj-lt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lang="ru-RU" dirty="0" smtClean="0"/>
              <a:t>ВАРИАНТ ОФОРМЛЕНИЯ</a:t>
            </a:r>
            <a:r>
              <a:rPr lang="en-US" dirty="0" smtClean="0"/>
              <a:t> </a:t>
            </a:r>
            <a:r>
              <a:rPr lang="ru-RU" dirty="0" smtClean="0"/>
              <a:t>СХЕМЫ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81A1"/>
              </a:solidFill>
              <a:effectLst/>
              <a:uLnTx/>
              <a:uFillTx/>
              <a:latin typeface="Bebas Neue Bold" pitchFamily="34" charset="-52"/>
              <a:ea typeface="+mj-ea"/>
              <a:cs typeface="+mj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3" name="Рисунок 32" descr="logo-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0"/>
            <a:ext cx="1512107" cy="720080"/>
          </a:xfrm>
          <a:prstGeom prst="rect">
            <a:avLst/>
          </a:prstGeom>
        </p:spPr>
      </p:pic>
      <p:grpSp>
        <p:nvGrpSpPr>
          <p:cNvPr id="48" name="Группа 47"/>
          <p:cNvGrpSpPr/>
          <p:nvPr userDrawn="1"/>
        </p:nvGrpSpPr>
        <p:grpSpPr>
          <a:xfrm>
            <a:off x="251520" y="1491630"/>
            <a:ext cx="8640960" cy="2183810"/>
            <a:chOff x="626598" y="1419622"/>
            <a:chExt cx="7977850" cy="2016224"/>
          </a:xfrm>
        </p:grpSpPr>
        <p:sp>
          <p:nvSpPr>
            <p:cNvPr id="35" name="Шестиугольник 34"/>
            <p:cNvSpPr/>
            <p:nvPr/>
          </p:nvSpPr>
          <p:spPr>
            <a:xfrm flipV="1">
              <a:off x="3204041" y="2138736"/>
              <a:ext cx="1504649" cy="1297110"/>
            </a:xfrm>
            <a:prstGeom prst="hexagon">
              <a:avLst/>
            </a:prstGeom>
            <a:solidFill>
              <a:srgbClr val="1BA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7" name="Шестиугольник 36"/>
            <p:cNvSpPr/>
            <p:nvPr/>
          </p:nvSpPr>
          <p:spPr>
            <a:xfrm flipV="1">
              <a:off x="4503841" y="1419622"/>
              <a:ext cx="1504649" cy="1297110"/>
            </a:xfrm>
            <a:prstGeom prst="hexagon">
              <a:avLst/>
            </a:prstGeom>
            <a:solidFill>
              <a:srgbClr val="538BC5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Шестиугольник 38"/>
            <p:cNvSpPr/>
            <p:nvPr/>
          </p:nvSpPr>
          <p:spPr>
            <a:xfrm flipV="1">
              <a:off x="5792660" y="2138736"/>
              <a:ext cx="1504649" cy="1297110"/>
            </a:xfrm>
            <a:prstGeom prst="hexagon">
              <a:avLst/>
            </a:prstGeom>
            <a:solidFill>
              <a:srgbClr val="2CA2CA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41" name="Шестиугольник 40"/>
            <p:cNvSpPr/>
            <p:nvPr/>
          </p:nvSpPr>
          <p:spPr>
            <a:xfrm flipV="1">
              <a:off x="1915223" y="1419622"/>
              <a:ext cx="1504649" cy="1297110"/>
            </a:xfrm>
            <a:prstGeom prst="hexagon">
              <a:avLst/>
            </a:prstGeom>
            <a:solidFill>
              <a:srgbClr val="9AC758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43" name="Дуга 42"/>
            <p:cNvSpPr/>
            <p:nvPr/>
          </p:nvSpPr>
          <p:spPr>
            <a:xfrm>
              <a:off x="2923335" y="1563638"/>
              <a:ext cx="1008112" cy="1008112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9AC758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4" name="Дуга 43"/>
            <p:cNvSpPr/>
            <p:nvPr/>
          </p:nvSpPr>
          <p:spPr>
            <a:xfrm>
              <a:off x="5515623" y="1563638"/>
              <a:ext cx="1008112" cy="1008112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538BC5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5" name="Дуга 44"/>
            <p:cNvSpPr/>
            <p:nvPr/>
          </p:nvSpPr>
          <p:spPr>
            <a:xfrm flipV="1">
              <a:off x="4219479" y="2283718"/>
              <a:ext cx="1008112" cy="1008112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1BA079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6" name="Шестиугольник 45"/>
            <p:cNvSpPr/>
            <p:nvPr/>
          </p:nvSpPr>
          <p:spPr>
            <a:xfrm flipV="1">
              <a:off x="7099799" y="1419622"/>
              <a:ext cx="1504649" cy="1297110"/>
            </a:xfrm>
            <a:prstGeom prst="hexagon">
              <a:avLst/>
            </a:prstGeom>
            <a:noFill/>
            <a:ln w="12700" cap="rnd">
              <a:solidFill>
                <a:srgbClr val="538B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47" name="Шестиугольник 46"/>
            <p:cNvSpPr/>
            <p:nvPr/>
          </p:nvSpPr>
          <p:spPr>
            <a:xfrm flipV="1">
              <a:off x="626598" y="2138736"/>
              <a:ext cx="1504649" cy="1297110"/>
            </a:xfrm>
            <a:prstGeom prst="hexagon">
              <a:avLst/>
            </a:prstGeom>
            <a:noFill/>
            <a:ln w="12700">
              <a:solidFill>
                <a:srgbClr val="1BA0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1679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23478"/>
            <a:ext cx="6984776" cy="5040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771552"/>
            <a:ext cx="8424936" cy="381642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899592" y="1347615"/>
            <a:ext cx="7344816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rtl="0"/>
            <a:endParaRPr lang="ru-RU" sz="1800" kern="1200" baseline="30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8344" y="4746180"/>
            <a:ext cx="11521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329E-F0AA-454F-832D-AB2E0905D94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8" name="Группа 27"/>
          <p:cNvGrpSpPr/>
          <p:nvPr/>
        </p:nvGrpSpPr>
        <p:grpSpPr>
          <a:xfrm>
            <a:off x="0" y="5143500"/>
            <a:ext cx="9144000" cy="0"/>
            <a:chOff x="0" y="4803998"/>
            <a:chExt cx="9144000" cy="0"/>
          </a:xfrm>
        </p:grpSpPr>
        <p:cxnSp>
          <p:nvCxnSpPr>
            <p:cNvPr id="8" name="Прямая соединительная линия 7"/>
            <p:cNvCxnSpPr/>
            <p:nvPr userDrawn="1"/>
          </p:nvCxnSpPr>
          <p:spPr>
            <a:xfrm flipH="1">
              <a:off x="1835696" y="4803998"/>
              <a:ext cx="7308304" cy="0"/>
            </a:xfrm>
            <a:prstGeom prst="line">
              <a:avLst/>
            </a:prstGeom>
            <a:ln w="76200">
              <a:solidFill>
                <a:srgbClr val="008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 userDrawn="1"/>
          </p:nvCxnSpPr>
          <p:spPr>
            <a:xfrm flipH="1">
              <a:off x="1206000" y="4803998"/>
              <a:ext cx="648072" cy="0"/>
            </a:xfrm>
            <a:prstGeom prst="line">
              <a:avLst/>
            </a:prstGeom>
            <a:ln w="76200">
              <a:solidFill>
                <a:srgbClr val="94C5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 flipH="1">
              <a:off x="525600" y="4803998"/>
              <a:ext cx="720080" cy="0"/>
            </a:xfrm>
            <a:prstGeom prst="line">
              <a:avLst/>
            </a:prstGeom>
            <a:ln w="76200">
              <a:solidFill>
                <a:srgbClr val="FBC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 userDrawn="1"/>
          </p:nvCxnSpPr>
          <p:spPr>
            <a:xfrm flipH="1">
              <a:off x="0" y="4803998"/>
              <a:ext cx="611560" cy="0"/>
            </a:xfrm>
            <a:prstGeom prst="line">
              <a:avLst/>
            </a:prstGeom>
            <a:ln w="76200">
              <a:solidFill>
                <a:srgbClr val="E42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87" r:id="rId2"/>
    <p:sldLayoutId id="2147483672" r:id="rId3"/>
    <p:sldLayoutId id="2147483681" r:id="rId4"/>
    <p:sldLayoutId id="2147483677" r:id="rId5"/>
    <p:sldLayoutId id="2147483679" r:id="rId6"/>
    <p:sldLayoutId id="2147483674" r:id="rId7"/>
    <p:sldLayoutId id="2147483689" r:id="rId8"/>
    <p:sldLayoutId id="2147483675" r:id="rId9"/>
    <p:sldLayoutId id="2147483684" r:id="rId10"/>
    <p:sldLayoutId id="2147483742" r:id="rId11"/>
  </p:sldLayoutIdLst>
  <p:hf hdr="0" ftr="0" dt="0"/>
  <p:txStyles>
    <p:titleStyle>
      <a:lvl1pPr algn="r" defTabSz="914400" rtl="0" eaLnBrk="1" latinLnBrk="0" hangingPunct="1">
        <a:spcBef>
          <a:spcPct val="0"/>
        </a:spcBef>
        <a:buNone/>
        <a:defRPr sz="2400" b="0" kern="1200" baseline="0">
          <a:solidFill>
            <a:srgbClr val="0081A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23478"/>
            <a:ext cx="6984776" cy="50405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735546"/>
            <a:ext cx="8424936" cy="38884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899592" y="1347615"/>
            <a:ext cx="7344816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ru-RU" baseline="30000" dirty="0" smtClean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8344" y="4746180"/>
            <a:ext cx="11521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0" y="5143500"/>
            <a:ext cx="9144000" cy="0"/>
            <a:chOff x="0" y="4803998"/>
            <a:chExt cx="9144000" cy="0"/>
          </a:xfrm>
        </p:grpSpPr>
        <p:cxnSp>
          <p:nvCxnSpPr>
            <p:cNvPr id="8" name="Прямая соединительная линия 7"/>
            <p:cNvCxnSpPr/>
            <p:nvPr userDrawn="1"/>
          </p:nvCxnSpPr>
          <p:spPr>
            <a:xfrm flipH="1">
              <a:off x="1835696" y="4803998"/>
              <a:ext cx="7308304" cy="0"/>
            </a:xfrm>
            <a:prstGeom prst="line">
              <a:avLst/>
            </a:prstGeom>
            <a:ln w="76200">
              <a:solidFill>
                <a:srgbClr val="008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 userDrawn="1"/>
          </p:nvCxnSpPr>
          <p:spPr>
            <a:xfrm flipH="1">
              <a:off x="1206000" y="4803998"/>
              <a:ext cx="648072" cy="0"/>
            </a:xfrm>
            <a:prstGeom prst="line">
              <a:avLst/>
            </a:prstGeom>
            <a:ln w="76200">
              <a:solidFill>
                <a:srgbClr val="94C5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 flipH="1">
              <a:off x="525600" y="4803998"/>
              <a:ext cx="720080" cy="0"/>
            </a:xfrm>
            <a:prstGeom prst="line">
              <a:avLst/>
            </a:prstGeom>
            <a:ln w="76200">
              <a:solidFill>
                <a:srgbClr val="FBC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 userDrawn="1"/>
          </p:nvCxnSpPr>
          <p:spPr>
            <a:xfrm flipH="1">
              <a:off x="0" y="4803998"/>
              <a:ext cx="611560" cy="0"/>
            </a:xfrm>
            <a:prstGeom prst="line">
              <a:avLst/>
            </a:prstGeom>
            <a:ln w="76200">
              <a:solidFill>
                <a:srgbClr val="E42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58619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</p:sldLayoutIdLst>
  <p:hf hdr="0" ftr="0" dt="0"/>
  <p:txStyles>
    <p:titleStyle>
      <a:lvl1pPr algn="r" defTabSz="914400" rtl="0" eaLnBrk="1" latinLnBrk="0" hangingPunct="1">
        <a:spcBef>
          <a:spcPct val="0"/>
        </a:spcBef>
        <a:buNone/>
        <a:defRPr sz="3200" b="0" kern="1200" baseline="0">
          <a:solidFill>
            <a:schemeClr val="tx2"/>
          </a:solidFill>
          <a:latin typeface="Bebas Neue Regular" pitchFamily="2" charset="-52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23478"/>
            <a:ext cx="6984776" cy="50405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735546"/>
            <a:ext cx="8424936" cy="38884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899592" y="1347615"/>
            <a:ext cx="7344816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ru-RU" baseline="30000" dirty="0" smtClean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8344" y="4746180"/>
            <a:ext cx="11521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0" y="5143500"/>
            <a:ext cx="9144000" cy="0"/>
            <a:chOff x="0" y="4803998"/>
            <a:chExt cx="9144000" cy="0"/>
          </a:xfrm>
        </p:grpSpPr>
        <p:cxnSp>
          <p:nvCxnSpPr>
            <p:cNvPr id="8" name="Прямая соединительная линия 7"/>
            <p:cNvCxnSpPr/>
            <p:nvPr userDrawn="1"/>
          </p:nvCxnSpPr>
          <p:spPr>
            <a:xfrm flipH="1">
              <a:off x="1835696" y="4803998"/>
              <a:ext cx="7308304" cy="0"/>
            </a:xfrm>
            <a:prstGeom prst="line">
              <a:avLst/>
            </a:prstGeom>
            <a:ln w="76200">
              <a:solidFill>
                <a:srgbClr val="008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 userDrawn="1"/>
          </p:nvCxnSpPr>
          <p:spPr>
            <a:xfrm flipH="1">
              <a:off x="1206000" y="4803998"/>
              <a:ext cx="648072" cy="0"/>
            </a:xfrm>
            <a:prstGeom prst="line">
              <a:avLst/>
            </a:prstGeom>
            <a:ln w="76200">
              <a:solidFill>
                <a:srgbClr val="94C5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 flipH="1">
              <a:off x="525600" y="4803998"/>
              <a:ext cx="720080" cy="0"/>
            </a:xfrm>
            <a:prstGeom prst="line">
              <a:avLst/>
            </a:prstGeom>
            <a:ln w="76200">
              <a:solidFill>
                <a:srgbClr val="FBC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 userDrawn="1"/>
          </p:nvCxnSpPr>
          <p:spPr>
            <a:xfrm flipH="1">
              <a:off x="0" y="4803998"/>
              <a:ext cx="611560" cy="0"/>
            </a:xfrm>
            <a:prstGeom prst="line">
              <a:avLst/>
            </a:prstGeom>
            <a:ln w="76200">
              <a:solidFill>
                <a:srgbClr val="E42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459068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</p:sldLayoutIdLst>
  <p:hf hdr="0" ftr="0" dt="0"/>
  <p:txStyles>
    <p:titleStyle>
      <a:lvl1pPr algn="r" defTabSz="914400" rtl="0" eaLnBrk="1" latinLnBrk="0" hangingPunct="1">
        <a:spcBef>
          <a:spcPct val="0"/>
        </a:spcBef>
        <a:buNone/>
        <a:defRPr sz="3200" b="0" kern="1200" baseline="0">
          <a:solidFill>
            <a:schemeClr val="tx2"/>
          </a:solidFill>
          <a:latin typeface="Bebas Neue Regular" pitchFamily="2" charset="-52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23478"/>
            <a:ext cx="6984776" cy="50405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735546"/>
            <a:ext cx="8424936" cy="38884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899592" y="1347615"/>
            <a:ext cx="7344816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ru-RU" baseline="30000" dirty="0" smtClean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8344" y="4746180"/>
            <a:ext cx="11521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0" y="5143500"/>
            <a:ext cx="9144000" cy="0"/>
            <a:chOff x="0" y="4803998"/>
            <a:chExt cx="9144000" cy="0"/>
          </a:xfrm>
        </p:grpSpPr>
        <p:cxnSp>
          <p:nvCxnSpPr>
            <p:cNvPr id="8" name="Прямая соединительная линия 7"/>
            <p:cNvCxnSpPr/>
            <p:nvPr userDrawn="1"/>
          </p:nvCxnSpPr>
          <p:spPr>
            <a:xfrm flipH="1">
              <a:off x="1835696" y="4803998"/>
              <a:ext cx="7308304" cy="0"/>
            </a:xfrm>
            <a:prstGeom prst="line">
              <a:avLst/>
            </a:prstGeom>
            <a:ln w="76200">
              <a:solidFill>
                <a:srgbClr val="008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 userDrawn="1"/>
          </p:nvCxnSpPr>
          <p:spPr>
            <a:xfrm flipH="1">
              <a:off x="1206000" y="4803998"/>
              <a:ext cx="648072" cy="0"/>
            </a:xfrm>
            <a:prstGeom prst="line">
              <a:avLst/>
            </a:prstGeom>
            <a:ln w="76200">
              <a:solidFill>
                <a:srgbClr val="94C5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 flipH="1">
              <a:off x="525600" y="4803998"/>
              <a:ext cx="720080" cy="0"/>
            </a:xfrm>
            <a:prstGeom prst="line">
              <a:avLst/>
            </a:prstGeom>
            <a:ln w="76200">
              <a:solidFill>
                <a:srgbClr val="FBC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 userDrawn="1"/>
          </p:nvCxnSpPr>
          <p:spPr>
            <a:xfrm flipH="1">
              <a:off x="0" y="4803998"/>
              <a:ext cx="611560" cy="0"/>
            </a:xfrm>
            <a:prstGeom prst="line">
              <a:avLst/>
            </a:prstGeom>
            <a:ln w="76200">
              <a:solidFill>
                <a:srgbClr val="E42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313159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hf hdr="0" ftr="0" dt="0"/>
  <p:txStyles>
    <p:titleStyle>
      <a:lvl1pPr algn="r" defTabSz="914400" rtl="0" eaLnBrk="1" latinLnBrk="0" hangingPunct="1">
        <a:spcBef>
          <a:spcPct val="0"/>
        </a:spcBef>
        <a:buNone/>
        <a:defRPr sz="3200" b="0" kern="1200" baseline="0">
          <a:solidFill>
            <a:schemeClr val="tx2"/>
          </a:solidFill>
          <a:latin typeface="Bebas Neue Regular" pitchFamily="2" charset="-52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23478"/>
            <a:ext cx="6984776" cy="50405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735546"/>
            <a:ext cx="8424936" cy="38884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899592" y="1347615"/>
            <a:ext cx="7344816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ru-RU" baseline="30000" dirty="0" smtClean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8344" y="4746179"/>
            <a:ext cx="11521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329E-F0AA-454F-832D-AB2E0905D94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0" y="5143500"/>
            <a:ext cx="9144000" cy="0"/>
            <a:chOff x="0" y="4803998"/>
            <a:chExt cx="9144000" cy="0"/>
          </a:xfrm>
        </p:grpSpPr>
        <p:cxnSp>
          <p:nvCxnSpPr>
            <p:cNvPr id="8" name="Прямая соединительная линия 7"/>
            <p:cNvCxnSpPr/>
            <p:nvPr userDrawn="1"/>
          </p:nvCxnSpPr>
          <p:spPr>
            <a:xfrm flipH="1">
              <a:off x="1835696" y="4803998"/>
              <a:ext cx="7308304" cy="0"/>
            </a:xfrm>
            <a:prstGeom prst="line">
              <a:avLst/>
            </a:prstGeom>
            <a:ln w="76200">
              <a:solidFill>
                <a:srgbClr val="008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 userDrawn="1"/>
          </p:nvCxnSpPr>
          <p:spPr>
            <a:xfrm flipH="1">
              <a:off x="1206000" y="4803998"/>
              <a:ext cx="648072" cy="0"/>
            </a:xfrm>
            <a:prstGeom prst="line">
              <a:avLst/>
            </a:prstGeom>
            <a:ln w="76200">
              <a:solidFill>
                <a:srgbClr val="94C5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 flipH="1">
              <a:off x="525600" y="4803998"/>
              <a:ext cx="720080" cy="0"/>
            </a:xfrm>
            <a:prstGeom prst="line">
              <a:avLst/>
            </a:prstGeom>
            <a:ln w="76200">
              <a:solidFill>
                <a:srgbClr val="FBC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 userDrawn="1"/>
          </p:nvCxnSpPr>
          <p:spPr>
            <a:xfrm flipH="1">
              <a:off x="0" y="4803998"/>
              <a:ext cx="611560" cy="0"/>
            </a:xfrm>
            <a:prstGeom prst="line">
              <a:avLst/>
            </a:prstGeom>
            <a:ln w="76200">
              <a:solidFill>
                <a:srgbClr val="E42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898852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</p:sldLayoutIdLst>
  <p:hf hdr="0" ftr="0" dt="0"/>
  <p:txStyles>
    <p:titleStyle>
      <a:lvl1pPr algn="r" defTabSz="914400" rtl="0" eaLnBrk="1" latinLnBrk="0" hangingPunct="1">
        <a:spcBef>
          <a:spcPct val="0"/>
        </a:spcBef>
        <a:buNone/>
        <a:defRPr sz="3200" b="0" kern="1200" baseline="0">
          <a:solidFill>
            <a:schemeClr val="tx2"/>
          </a:solidFill>
          <a:latin typeface="Bebas Neue Regular" pitchFamily="2" charset="-52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23478"/>
            <a:ext cx="6984776" cy="5040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dirty="0" smtClean="0"/>
              <a:t>ОБРАЗЕЦ ЗАГОЛОВКА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771550"/>
            <a:ext cx="8424936" cy="381642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899592" y="1347614"/>
            <a:ext cx="7344816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ru-RU" baseline="30000" dirty="0" smtClean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8344" y="4746178"/>
            <a:ext cx="11521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0" y="5143500"/>
            <a:ext cx="9144000" cy="0"/>
            <a:chOff x="0" y="4803998"/>
            <a:chExt cx="9144000" cy="0"/>
          </a:xfrm>
        </p:grpSpPr>
        <p:cxnSp>
          <p:nvCxnSpPr>
            <p:cNvPr id="8" name="Прямая соединительная линия 7"/>
            <p:cNvCxnSpPr/>
            <p:nvPr userDrawn="1"/>
          </p:nvCxnSpPr>
          <p:spPr>
            <a:xfrm flipH="1">
              <a:off x="1835696" y="4803998"/>
              <a:ext cx="7308304" cy="0"/>
            </a:xfrm>
            <a:prstGeom prst="line">
              <a:avLst/>
            </a:prstGeom>
            <a:ln w="76200">
              <a:solidFill>
                <a:srgbClr val="008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 userDrawn="1"/>
          </p:nvCxnSpPr>
          <p:spPr>
            <a:xfrm flipH="1">
              <a:off x="1206000" y="4803998"/>
              <a:ext cx="648072" cy="0"/>
            </a:xfrm>
            <a:prstGeom prst="line">
              <a:avLst/>
            </a:prstGeom>
            <a:ln w="76200">
              <a:solidFill>
                <a:srgbClr val="94C5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 flipH="1">
              <a:off x="525600" y="4803998"/>
              <a:ext cx="720080" cy="0"/>
            </a:xfrm>
            <a:prstGeom prst="line">
              <a:avLst/>
            </a:prstGeom>
            <a:ln w="76200">
              <a:solidFill>
                <a:srgbClr val="FBC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 userDrawn="1"/>
          </p:nvCxnSpPr>
          <p:spPr>
            <a:xfrm flipH="1">
              <a:off x="0" y="4803998"/>
              <a:ext cx="611560" cy="0"/>
            </a:xfrm>
            <a:prstGeom prst="line">
              <a:avLst/>
            </a:prstGeom>
            <a:ln w="76200">
              <a:solidFill>
                <a:srgbClr val="E42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27002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</p:sldLayoutIdLst>
  <p:hf hdr="0" ftr="0" dt="0"/>
  <p:txStyles>
    <p:titleStyle>
      <a:lvl1pPr algn="r" defTabSz="914400" rtl="0" eaLnBrk="1" latinLnBrk="0" hangingPunct="1">
        <a:spcBef>
          <a:spcPct val="0"/>
        </a:spcBef>
        <a:buNone/>
        <a:defRPr sz="2400" b="0" kern="1200" baseline="0">
          <a:solidFill>
            <a:srgbClr val="0081A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81A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help@krista.ru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rista.ru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help@krista.ru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0" y="3723878"/>
            <a:ext cx="9144000" cy="526455"/>
          </a:xfrm>
        </p:spPr>
        <p:txBody>
          <a:bodyPr/>
          <a:lstStyle/>
          <a:p>
            <a:r>
              <a:rPr lang="ru-RU" dirty="0" smtClean="0"/>
              <a:t>ВВОДНАЯ ЛЕКЦИЯ О КОМПАНИИ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СЛУЖБА УПРАВЛЕНИЯ ПЕРСОНАЛОМ</a:t>
            </a:r>
            <a:endParaRPr lang="ru-RU" dirty="0"/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026" name="Picture 2" descr="C:\Users\tretyakova\Desktop\IMG_164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70" t="39677" r="3448" b="15448"/>
          <a:stretch/>
        </p:blipFill>
        <p:spPr bwMode="auto">
          <a:xfrm>
            <a:off x="-3613" y="742860"/>
            <a:ext cx="9147613" cy="2909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НПО </a:t>
            </a:r>
            <a:r>
              <a:rPr lang="ru-RU" dirty="0"/>
              <a:t>«</a:t>
            </a:r>
            <a:r>
              <a:rPr lang="ru-RU" dirty="0" smtClean="0"/>
              <a:t>КРИСТА» СЕГОДНЯ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3759" y="771526"/>
            <a:ext cx="4536507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444208" y="1019512"/>
            <a:ext cx="1720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000" dirty="0"/>
              <a:t>26 лет </a:t>
            </a:r>
          </a:p>
          <a:p>
            <a:pPr lvl="0" algn="ctr"/>
            <a:r>
              <a:rPr lang="ru-RU" sz="1000" dirty="0"/>
              <a:t>успешной работы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65764" y="1275614"/>
            <a:ext cx="9861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/>
              <a:t>Качество </a:t>
            </a:r>
            <a:r>
              <a:rPr lang="en-US" sz="1000" dirty="0"/>
              <a:t>ISO</a:t>
            </a:r>
            <a:endParaRPr lang="ru-RU" sz="1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71032" y="2499742"/>
            <a:ext cx="14287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000" dirty="0"/>
              <a:t>85 субъектов </a:t>
            </a:r>
          </a:p>
          <a:p>
            <a:pPr lvl="0" algn="ctr"/>
            <a:r>
              <a:rPr lang="ru-RU" sz="1000" dirty="0"/>
              <a:t>РФ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443437" y="2891720"/>
            <a:ext cx="20088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/>
              <a:t>16 </a:t>
            </a:r>
            <a:r>
              <a:rPr lang="ru-RU" sz="1000" dirty="0" smtClean="0"/>
              <a:t>филиалов и </a:t>
            </a:r>
          </a:p>
          <a:p>
            <a:pPr algn="ctr"/>
            <a:r>
              <a:rPr lang="ru-RU" sz="1000" dirty="0" smtClean="0"/>
              <a:t>обособленных подразделений</a:t>
            </a:r>
            <a:endParaRPr lang="ru-RU" sz="1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11960" y="4227942"/>
            <a:ext cx="18053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/>
              <a:t>1992 г. Создание компании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РАЗВИТИЕ КОМПАНИИ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68868" y="2967854"/>
            <a:ext cx="1152128" cy="273844"/>
          </a:xfrm>
        </p:spPr>
        <p:txBody>
          <a:bodyPr/>
          <a:lstStyle/>
          <a:p>
            <a:fld id="{909E329E-F0AA-454F-832D-AB2E0905D948}" type="slidenum">
              <a:rPr lang="ru-RU" smtClean="0"/>
              <a:pPr/>
              <a:t>3</a:t>
            </a:fld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1619672" y="713329"/>
            <a:ext cx="5925608" cy="4234685"/>
            <a:chOff x="71559" y="645390"/>
            <a:chExt cx="5925608" cy="4234685"/>
          </a:xfrm>
        </p:grpSpPr>
        <p:sp>
          <p:nvSpPr>
            <p:cNvPr id="17" name="Шестиугольник 16"/>
            <p:cNvSpPr/>
            <p:nvPr/>
          </p:nvSpPr>
          <p:spPr>
            <a:xfrm flipV="1">
              <a:off x="2458724" y="992205"/>
              <a:ext cx="1080000" cy="1080000"/>
            </a:xfrm>
            <a:prstGeom prst="hexagon">
              <a:avLst/>
            </a:prstGeom>
            <a:solidFill>
              <a:srgbClr val="15795C"/>
            </a:solidFill>
            <a:ln>
              <a:solidFill>
                <a:srgbClr val="1579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Шестиугольник 17"/>
            <p:cNvSpPr/>
            <p:nvPr/>
          </p:nvSpPr>
          <p:spPr>
            <a:xfrm flipV="1">
              <a:off x="3535296" y="992204"/>
              <a:ext cx="1080000" cy="1080000"/>
            </a:xfrm>
            <a:prstGeom prst="hexagon">
              <a:avLst/>
            </a:prstGeom>
            <a:solidFill>
              <a:srgbClr val="8E7EB5"/>
            </a:solidFill>
            <a:ln cap="rnd">
              <a:solidFill>
                <a:srgbClr val="8E7E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Шестиугольник 18"/>
            <p:cNvSpPr/>
            <p:nvPr/>
          </p:nvSpPr>
          <p:spPr>
            <a:xfrm flipV="1">
              <a:off x="4618337" y="992204"/>
              <a:ext cx="1080000" cy="1080000"/>
            </a:xfrm>
            <a:prstGeom prst="hexagon">
              <a:avLst/>
            </a:prstGeom>
            <a:solidFill>
              <a:srgbClr val="2CA2CA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Шестиугольник 19"/>
            <p:cNvSpPr/>
            <p:nvPr/>
          </p:nvSpPr>
          <p:spPr>
            <a:xfrm flipV="1">
              <a:off x="1395734" y="992204"/>
              <a:ext cx="1080000" cy="1080000"/>
            </a:xfrm>
            <a:prstGeom prst="hexagon">
              <a:avLst/>
            </a:prstGeom>
            <a:solidFill>
              <a:srgbClr val="548CC6"/>
            </a:solidFill>
            <a:ln cap="rnd">
              <a:solidFill>
                <a:srgbClr val="548C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Дуга 20"/>
            <p:cNvSpPr/>
            <p:nvPr/>
          </p:nvSpPr>
          <p:spPr>
            <a:xfrm rot="19994531">
              <a:off x="796855" y="645390"/>
              <a:ext cx="1080000" cy="1080000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6C7C93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Дуга 21"/>
            <p:cNvSpPr/>
            <p:nvPr/>
          </p:nvSpPr>
          <p:spPr>
            <a:xfrm rot="3644093">
              <a:off x="4917167" y="1731957"/>
              <a:ext cx="1080000" cy="1080000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6C7C93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Дуга 22"/>
            <p:cNvSpPr/>
            <p:nvPr/>
          </p:nvSpPr>
          <p:spPr>
            <a:xfrm rot="7260203" flipV="1">
              <a:off x="71559" y="3138663"/>
              <a:ext cx="1080000" cy="1080000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6C7C93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Шестиугольник 23"/>
            <p:cNvSpPr/>
            <p:nvPr/>
          </p:nvSpPr>
          <p:spPr>
            <a:xfrm flipV="1">
              <a:off x="4639763" y="2427854"/>
              <a:ext cx="1080000" cy="1080000"/>
            </a:xfrm>
            <a:prstGeom prst="hexagon">
              <a:avLst/>
            </a:prstGeom>
            <a:solidFill>
              <a:srgbClr val="548CC6"/>
            </a:solidFill>
            <a:ln w="12700" cap="rnd">
              <a:solidFill>
                <a:srgbClr val="538B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Шестиугольник 24"/>
            <p:cNvSpPr/>
            <p:nvPr/>
          </p:nvSpPr>
          <p:spPr>
            <a:xfrm flipV="1">
              <a:off x="297055" y="992204"/>
              <a:ext cx="1080000" cy="1080000"/>
            </a:xfrm>
            <a:prstGeom prst="hexagon">
              <a:avLst/>
            </a:prstGeom>
            <a:solidFill>
              <a:srgbClr val="6C7C93"/>
            </a:solidFill>
            <a:ln w="12700">
              <a:solidFill>
                <a:srgbClr val="6C7C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Шестиугольник 28"/>
            <p:cNvSpPr/>
            <p:nvPr/>
          </p:nvSpPr>
          <p:spPr>
            <a:xfrm flipV="1">
              <a:off x="321517" y="2427854"/>
              <a:ext cx="1080000" cy="1080000"/>
            </a:xfrm>
            <a:prstGeom prst="hexagon">
              <a:avLst/>
            </a:prstGeom>
            <a:solidFill>
              <a:srgbClr val="1BA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Шестиугольник 30"/>
            <p:cNvSpPr/>
            <p:nvPr/>
          </p:nvSpPr>
          <p:spPr>
            <a:xfrm flipV="1">
              <a:off x="3559763" y="2427854"/>
              <a:ext cx="1080000" cy="1080000"/>
            </a:xfrm>
            <a:prstGeom prst="hexagon">
              <a:avLst/>
            </a:prstGeom>
            <a:solidFill>
              <a:srgbClr val="2CA2CA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Шестиугольник 36"/>
            <p:cNvSpPr/>
            <p:nvPr/>
          </p:nvSpPr>
          <p:spPr>
            <a:xfrm flipV="1">
              <a:off x="1408983" y="2427854"/>
              <a:ext cx="1080000" cy="1080000"/>
            </a:xfrm>
            <a:prstGeom prst="hexagon">
              <a:avLst/>
            </a:prstGeom>
            <a:solidFill>
              <a:srgbClr val="F09E3B"/>
            </a:solidFill>
            <a:ln w="12700">
              <a:solidFill>
                <a:srgbClr val="F09E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Шестиугольник 29"/>
            <p:cNvSpPr/>
            <p:nvPr/>
          </p:nvSpPr>
          <p:spPr>
            <a:xfrm flipV="1">
              <a:off x="1423047" y="3800075"/>
              <a:ext cx="1080000" cy="1080000"/>
            </a:xfrm>
            <a:prstGeom prst="hexagon">
              <a:avLst/>
            </a:prstGeom>
            <a:solidFill>
              <a:srgbClr val="538BC5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Шестиугольник 31"/>
            <p:cNvSpPr/>
            <p:nvPr/>
          </p:nvSpPr>
          <p:spPr>
            <a:xfrm flipV="1">
              <a:off x="2488983" y="2427854"/>
              <a:ext cx="1080000" cy="1080000"/>
            </a:xfrm>
            <a:prstGeom prst="hexagon">
              <a:avLst/>
            </a:prstGeom>
            <a:solidFill>
              <a:srgbClr val="9AC758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Дуга 32"/>
            <p:cNvSpPr/>
            <p:nvPr/>
          </p:nvSpPr>
          <p:spPr>
            <a:xfrm rot="19983883">
              <a:off x="1963046" y="662867"/>
              <a:ext cx="1080000" cy="1080000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6C7C93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Дуга 33"/>
            <p:cNvSpPr/>
            <p:nvPr/>
          </p:nvSpPr>
          <p:spPr>
            <a:xfrm rot="19863500">
              <a:off x="886504" y="3493349"/>
              <a:ext cx="1080000" cy="1080000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6C7C93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Шестиугольник 35"/>
            <p:cNvSpPr/>
            <p:nvPr/>
          </p:nvSpPr>
          <p:spPr>
            <a:xfrm flipV="1">
              <a:off x="330099" y="3800075"/>
              <a:ext cx="1080000" cy="1080000"/>
            </a:xfrm>
            <a:prstGeom prst="hexagon">
              <a:avLst/>
            </a:prstGeom>
            <a:solidFill>
              <a:srgbClr val="15795C"/>
            </a:solidFill>
            <a:ln w="12700" cap="rnd">
              <a:solidFill>
                <a:srgbClr val="1579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Дуга 37"/>
            <p:cNvSpPr/>
            <p:nvPr/>
          </p:nvSpPr>
          <p:spPr>
            <a:xfrm rot="12647053" flipV="1">
              <a:off x="4075296" y="2109055"/>
              <a:ext cx="1080000" cy="1080000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6C7C93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1920" y="3800575"/>
              <a:ext cx="1079500" cy="1079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Шестиугольник 39"/>
            <p:cNvSpPr/>
            <p:nvPr/>
          </p:nvSpPr>
          <p:spPr>
            <a:xfrm flipV="1">
              <a:off x="2529971" y="3800075"/>
              <a:ext cx="1080000" cy="1080000"/>
            </a:xfrm>
            <a:prstGeom prst="hexagon">
              <a:avLst/>
            </a:prstGeom>
            <a:solidFill>
              <a:srgbClr val="1BA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Шестиугольник 40"/>
            <p:cNvSpPr/>
            <p:nvPr/>
          </p:nvSpPr>
          <p:spPr>
            <a:xfrm flipV="1">
              <a:off x="4701420" y="3784101"/>
              <a:ext cx="1080000" cy="1080000"/>
            </a:xfrm>
            <a:prstGeom prst="hexagon">
              <a:avLst/>
            </a:prstGeom>
            <a:solidFill>
              <a:srgbClr val="8E7EB5"/>
            </a:solidFill>
            <a:ln cap="rnd">
              <a:solidFill>
                <a:srgbClr val="8E7E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ru-RU"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Дуга 41"/>
            <p:cNvSpPr/>
            <p:nvPr/>
          </p:nvSpPr>
          <p:spPr>
            <a:xfrm rot="19983883">
              <a:off x="3081919" y="662867"/>
              <a:ext cx="1080000" cy="1080000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6C7C93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Дуга 42"/>
            <p:cNvSpPr/>
            <p:nvPr/>
          </p:nvSpPr>
          <p:spPr>
            <a:xfrm rot="19941989">
              <a:off x="4161420" y="677015"/>
              <a:ext cx="1080000" cy="1080000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6C7C93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Дуга 43"/>
            <p:cNvSpPr/>
            <p:nvPr/>
          </p:nvSpPr>
          <p:spPr>
            <a:xfrm rot="12647053" flipV="1">
              <a:off x="2998724" y="2109056"/>
              <a:ext cx="1080000" cy="1080000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6C7C93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Дуга 44"/>
            <p:cNvSpPr/>
            <p:nvPr/>
          </p:nvSpPr>
          <p:spPr>
            <a:xfrm rot="12647053" flipV="1">
              <a:off x="1918725" y="2093017"/>
              <a:ext cx="1080000" cy="1080000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6C7C93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6" name="Дуга 45"/>
            <p:cNvSpPr/>
            <p:nvPr/>
          </p:nvSpPr>
          <p:spPr>
            <a:xfrm rot="12647053" flipV="1">
              <a:off x="843439" y="2102919"/>
              <a:ext cx="1080000" cy="1080000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6C7C93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Дуга 46"/>
            <p:cNvSpPr/>
            <p:nvPr/>
          </p:nvSpPr>
          <p:spPr>
            <a:xfrm rot="19863500">
              <a:off x="2004075" y="3493347"/>
              <a:ext cx="1080000" cy="1080000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6C7C93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Дуга 47"/>
            <p:cNvSpPr/>
            <p:nvPr/>
          </p:nvSpPr>
          <p:spPr>
            <a:xfrm rot="19863500">
              <a:off x="3105290" y="3493350"/>
              <a:ext cx="1080000" cy="1080000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6C7C93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Дуга 48"/>
            <p:cNvSpPr/>
            <p:nvPr/>
          </p:nvSpPr>
          <p:spPr>
            <a:xfrm rot="19863500">
              <a:off x="4269174" y="3493345"/>
              <a:ext cx="1080000" cy="1080000"/>
            </a:xfrm>
            <a:prstGeom prst="arc">
              <a:avLst>
                <a:gd name="adj1" fmla="val 14138909"/>
                <a:gd name="adj2" fmla="val 265456"/>
              </a:avLst>
            </a:prstGeom>
            <a:ln w="12700">
              <a:solidFill>
                <a:srgbClr val="6C7C93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874660" y="1175836"/>
            <a:ext cx="105050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 smtClean="0">
                <a:solidFill>
                  <a:schemeClr val="bg1"/>
                </a:solidFill>
              </a:rPr>
              <a:t>1992 г. Создание компании</a:t>
            </a:r>
            <a:r>
              <a:rPr lang="ru-RU" sz="900" dirty="0">
                <a:solidFill>
                  <a:schemeClr val="bg1"/>
                </a:solidFill>
              </a:rPr>
              <a:t>. Проект с </a:t>
            </a:r>
            <a:r>
              <a:rPr lang="ru-RU" sz="900" dirty="0" err="1" smtClean="0">
                <a:solidFill>
                  <a:schemeClr val="bg1"/>
                </a:solidFill>
              </a:rPr>
              <a:t>Роскосмосом</a:t>
            </a:r>
            <a:endParaRPr lang="ru-RU" sz="9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15816" y="1347614"/>
            <a:ext cx="1133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</a:rPr>
              <a:t>1995 г. </a:t>
            </a:r>
            <a:endParaRPr lang="ru-RU" sz="900" dirty="0" smtClean="0">
              <a:solidFill>
                <a:schemeClr val="bg1"/>
              </a:solidFill>
            </a:endParaRPr>
          </a:p>
          <a:p>
            <a:pPr algn="ctr"/>
            <a:r>
              <a:rPr lang="ru-RU" sz="900" dirty="0" smtClean="0">
                <a:solidFill>
                  <a:schemeClr val="bg1"/>
                </a:solidFill>
              </a:rPr>
              <a:t>АС </a:t>
            </a:r>
            <a:r>
              <a:rPr lang="ru-RU" sz="900" dirty="0">
                <a:solidFill>
                  <a:schemeClr val="bg1"/>
                </a:solidFill>
              </a:rPr>
              <a:t>«Бюджет»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49688" y="1245085"/>
            <a:ext cx="9805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900" dirty="0">
                <a:solidFill>
                  <a:schemeClr val="bg1"/>
                </a:solidFill>
              </a:rPr>
              <a:t>1998 г. АИС «Социально-гигиенический мониторинг»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213927" y="1347614"/>
            <a:ext cx="81896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</a:rPr>
              <a:t>2000 г. </a:t>
            </a:r>
            <a:endParaRPr lang="en-US" sz="900" dirty="0" smtClean="0">
              <a:solidFill>
                <a:schemeClr val="bg1"/>
              </a:solidFill>
            </a:endParaRPr>
          </a:p>
          <a:p>
            <a:pPr algn="ctr"/>
            <a:r>
              <a:rPr lang="ru-RU" sz="900" dirty="0" smtClean="0">
                <a:solidFill>
                  <a:schemeClr val="bg1"/>
                </a:solidFill>
              </a:rPr>
              <a:t>АС </a:t>
            </a:r>
            <a:r>
              <a:rPr lang="ru-RU" sz="900" dirty="0">
                <a:solidFill>
                  <a:schemeClr val="bg1"/>
                </a:solidFill>
              </a:rPr>
              <a:t>«Смета»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198889" y="1314335"/>
            <a:ext cx="10579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</a:rPr>
              <a:t>2002 г. </a:t>
            </a:r>
            <a:r>
              <a:rPr lang="ru-RU" sz="900" dirty="0" smtClean="0">
                <a:solidFill>
                  <a:schemeClr val="bg1"/>
                </a:solidFill>
              </a:rPr>
              <a:t>СППР </a:t>
            </a:r>
            <a:r>
              <a:rPr lang="ru-RU" sz="900" dirty="0">
                <a:solidFill>
                  <a:schemeClr val="bg1"/>
                </a:solidFill>
              </a:rPr>
              <a:t>«</a:t>
            </a:r>
            <a:r>
              <a:rPr lang="ru-RU" sz="900" dirty="0" smtClean="0">
                <a:solidFill>
                  <a:schemeClr val="bg1"/>
                </a:solidFill>
              </a:rPr>
              <a:t>Финансово-экономический </a:t>
            </a:r>
            <a:r>
              <a:rPr lang="ru-RU" sz="900" dirty="0">
                <a:solidFill>
                  <a:schemeClr val="bg1"/>
                </a:solidFill>
              </a:rPr>
              <a:t>анализ» 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48834" y="2643378"/>
            <a:ext cx="95184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900" dirty="0" smtClean="0">
                <a:solidFill>
                  <a:prstClr val="white"/>
                </a:solidFill>
              </a:rPr>
              <a:t>2002 </a:t>
            </a:r>
            <a:r>
              <a:rPr lang="ru-RU" sz="900" dirty="0" smtClean="0">
                <a:solidFill>
                  <a:prstClr val="white"/>
                </a:solidFill>
              </a:rPr>
              <a:t>г.</a:t>
            </a:r>
            <a:endParaRPr lang="en-US" sz="900" dirty="0" smtClean="0">
              <a:solidFill>
                <a:prstClr val="white"/>
              </a:solidFill>
            </a:endParaRPr>
          </a:p>
          <a:p>
            <a:pPr lvl="0" algn="ctr"/>
            <a:r>
              <a:rPr lang="ru-RU" sz="900" dirty="0" smtClean="0">
                <a:solidFill>
                  <a:prstClr val="white"/>
                </a:solidFill>
              </a:rPr>
              <a:t>АИС </a:t>
            </a:r>
            <a:r>
              <a:rPr lang="ru-RU" sz="900" dirty="0">
                <a:solidFill>
                  <a:prstClr val="white"/>
                </a:solidFill>
              </a:rPr>
              <a:t>«Прогноз и планирование бюджета»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821715" y="2751684"/>
            <a:ext cx="132426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</a:rPr>
              <a:t>2003 г. </a:t>
            </a:r>
            <a:r>
              <a:rPr lang="ru-RU" sz="900" dirty="0" smtClean="0">
                <a:solidFill>
                  <a:schemeClr val="bg1"/>
                </a:solidFill>
              </a:rPr>
              <a:t>АИС </a:t>
            </a:r>
            <a:r>
              <a:rPr lang="ru-RU" sz="900" dirty="0">
                <a:solidFill>
                  <a:schemeClr val="bg1"/>
                </a:solidFill>
              </a:rPr>
              <a:t>«Государственный заказ»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95936" y="2499742"/>
            <a:ext cx="120213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</a:rPr>
              <a:t>2005 г. </a:t>
            </a:r>
            <a:endParaRPr lang="ru-RU" sz="900" dirty="0" smtClean="0">
              <a:solidFill>
                <a:schemeClr val="bg1"/>
              </a:solidFill>
            </a:endParaRPr>
          </a:p>
          <a:p>
            <a:pPr algn="ctr"/>
            <a:r>
              <a:rPr lang="ru-RU" sz="900" dirty="0" smtClean="0">
                <a:solidFill>
                  <a:schemeClr val="bg1"/>
                </a:solidFill>
              </a:rPr>
              <a:t>Развитие </a:t>
            </a:r>
          </a:p>
          <a:p>
            <a:pPr algn="ctr"/>
            <a:r>
              <a:rPr lang="ru-RU" sz="900" dirty="0" smtClean="0">
                <a:solidFill>
                  <a:schemeClr val="bg1"/>
                </a:solidFill>
              </a:rPr>
              <a:t>Единой </a:t>
            </a:r>
            <a:r>
              <a:rPr lang="ru-RU" sz="900" dirty="0">
                <a:solidFill>
                  <a:schemeClr val="bg1"/>
                </a:solidFill>
              </a:rPr>
              <a:t>системы управления бюджетным процессом региона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135672" y="2533955"/>
            <a:ext cx="10053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</a:rPr>
              <a:t>2009 г. </a:t>
            </a:r>
            <a:endParaRPr lang="ru-RU" sz="900" dirty="0" smtClean="0">
              <a:solidFill>
                <a:schemeClr val="bg1"/>
              </a:solidFill>
            </a:endParaRPr>
          </a:p>
          <a:p>
            <a:pPr algn="ctr"/>
            <a:r>
              <a:rPr lang="ru-RU" sz="900" dirty="0" smtClean="0">
                <a:solidFill>
                  <a:schemeClr val="bg1"/>
                </a:solidFill>
              </a:rPr>
              <a:t>НТП </a:t>
            </a:r>
          </a:p>
          <a:p>
            <a:pPr algn="ctr"/>
            <a:r>
              <a:rPr lang="ru-RU" sz="900" dirty="0" smtClean="0">
                <a:solidFill>
                  <a:schemeClr val="bg1"/>
                </a:solidFill>
              </a:rPr>
              <a:t>на </a:t>
            </a:r>
            <a:r>
              <a:rPr lang="ru-RU" sz="900" dirty="0">
                <a:solidFill>
                  <a:schemeClr val="bg1"/>
                </a:solidFill>
              </a:rPr>
              <a:t>основе </a:t>
            </a:r>
            <a:r>
              <a:rPr lang="ru-RU" sz="900" dirty="0" err="1">
                <a:solidFill>
                  <a:schemeClr val="bg1"/>
                </a:solidFill>
              </a:rPr>
              <a:t>web</a:t>
            </a:r>
            <a:r>
              <a:rPr lang="ru-RU" sz="900" dirty="0">
                <a:solidFill>
                  <a:schemeClr val="bg1"/>
                </a:solidFill>
              </a:rPr>
              <a:t>-технологий. Создание </a:t>
            </a:r>
            <a:r>
              <a:rPr lang="ru-RU" sz="900" dirty="0" err="1">
                <a:solidFill>
                  <a:schemeClr val="bg1"/>
                </a:solidFill>
              </a:rPr>
              <a:t>iMonitoring</a:t>
            </a:r>
            <a:endParaRPr lang="ru-RU" sz="900" dirty="0">
              <a:solidFill>
                <a:schemeClr val="bg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156176" y="2645499"/>
            <a:ext cx="1196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</a:rPr>
              <a:t>2010 г. </a:t>
            </a:r>
            <a:endParaRPr lang="ru-RU" sz="900" dirty="0" smtClean="0">
              <a:solidFill>
                <a:schemeClr val="bg1"/>
              </a:solidFill>
            </a:endParaRPr>
          </a:p>
          <a:p>
            <a:pPr algn="ctr"/>
            <a:r>
              <a:rPr lang="ru-RU" sz="900" dirty="0" smtClean="0">
                <a:solidFill>
                  <a:schemeClr val="bg1"/>
                </a:solidFill>
              </a:rPr>
              <a:t>ПК </a:t>
            </a:r>
            <a:r>
              <a:rPr lang="ru-RU" sz="900" dirty="0">
                <a:solidFill>
                  <a:schemeClr val="bg1"/>
                </a:solidFill>
              </a:rPr>
              <a:t>«</a:t>
            </a:r>
            <a:r>
              <a:rPr lang="ru-RU" sz="900" dirty="0" err="1">
                <a:solidFill>
                  <a:schemeClr val="bg1"/>
                </a:solidFill>
              </a:rPr>
              <a:t>Web</a:t>
            </a:r>
            <a:r>
              <a:rPr lang="ru-RU" sz="900" dirty="0">
                <a:solidFill>
                  <a:schemeClr val="bg1"/>
                </a:solidFill>
              </a:rPr>
              <a:t>-Консолидация» на </a:t>
            </a:r>
            <a:r>
              <a:rPr lang="ru-RU" sz="900" dirty="0" smtClean="0">
                <a:solidFill>
                  <a:schemeClr val="bg1"/>
                </a:solidFill>
              </a:rPr>
              <a:t>базе НТП</a:t>
            </a:r>
            <a:endParaRPr lang="ru-RU" sz="900" dirty="0">
              <a:solidFill>
                <a:schemeClr val="bg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907704" y="4013651"/>
            <a:ext cx="94965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</a:rPr>
              <a:t>2012 г. </a:t>
            </a:r>
            <a:r>
              <a:rPr lang="ru-RU" sz="900" dirty="0" smtClean="0">
                <a:solidFill>
                  <a:schemeClr val="bg1"/>
                </a:solidFill>
              </a:rPr>
              <a:t>Создание АС «Смета»</a:t>
            </a:r>
          </a:p>
          <a:p>
            <a:pPr algn="ctr"/>
            <a:r>
              <a:rPr lang="ru-RU" sz="900" dirty="0" smtClean="0">
                <a:solidFill>
                  <a:schemeClr val="bg1"/>
                </a:solidFill>
              </a:rPr>
              <a:t>на </a:t>
            </a:r>
            <a:r>
              <a:rPr lang="ru-RU" sz="900" dirty="0">
                <a:solidFill>
                  <a:schemeClr val="bg1"/>
                </a:solidFill>
              </a:rPr>
              <a:t>базе </a:t>
            </a:r>
            <a:r>
              <a:rPr lang="ru-RU" sz="900" dirty="0" err="1" smtClean="0">
                <a:solidFill>
                  <a:schemeClr val="bg1"/>
                </a:solidFill>
              </a:rPr>
              <a:t>web</a:t>
            </a:r>
            <a:r>
              <a:rPr lang="ru-RU" sz="900" dirty="0" smtClean="0">
                <a:solidFill>
                  <a:schemeClr val="bg1"/>
                </a:solidFill>
              </a:rPr>
              <a:t>-платформы</a:t>
            </a:r>
            <a:endParaRPr lang="ru-RU" sz="9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21252" y="4021350"/>
            <a:ext cx="119675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</a:rPr>
              <a:t>2013 г. </a:t>
            </a:r>
            <a:endParaRPr lang="ru-RU" sz="900" dirty="0" smtClean="0">
              <a:solidFill>
                <a:schemeClr val="bg1"/>
              </a:solidFill>
            </a:endParaRPr>
          </a:p>
          <a:p>
            <a:pPr algn="ctr"/>
            <a:r>
              <a:rPr lang="ru-RU" sz="900" dirty="0" smtClean="0">
                <a:solidFill>
                  <a:schemeClr val="bg1"/>
                </a:solidFill>
              </a:rPr>
              <a:t>Запуск </a:t>
            </a:r>
            <a:r>
              <a:rPr lang="ru-RU" sz="900" dirty="0">
                <a:solidFill>
                  <a:schemeClr val="bg1"/>
                </a:solidFill>
              </a:rPr>
              <a:t>Единой системы </a:t>
            </a:r>
            <a:r>
              <a:rPr lang="ru-RU" sz="900" dirty="0" smtClean="0">
                <a:solidFill>
                  <a:schemeClr val="bg1"/>
                </a:solidFill>
              </a:rPr>
              <a:t>поддержки</a:t>
            </a:r>
          </a:p>
          <a:p>
            <a:pPr algn="ctr"/>
            <a:r>
              <a:rPr lang="ru-RU" sz="900" dirty="0" smtClean="0">
                <a:solidFill>
                  <a:schemeClr val="bg1"/>
                </a:solidFill>
              </a:rPr>
              <a:t>клиентов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86362" y="3952676"/>
            <a:ext cx="9896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</a:rPr>
              <a:t>2014 г. создание подсистем ГИИС «Электронный бюджет»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306505" y="3939902"/>
            <a:ext cx="845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</a:rPr>
              <a:t>2017 г. Создание российской BI-платформы KRISTA BI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198214" y="3801402"/>
            <a:ext cx="11820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</a:rPr>
              <a:t>2018 г. </a:t>
            </a:r>
            <a:endParaRPr lang="ru-RU" sz="900" dirty="0" smtClean="0">
              <a:solidFill>
                <a:schemeClr val="bg1"/>
              </a:solidFill>
            </a:endParaRPr>
          </a:p>
          <a:p>
            <a:pPr algn="ctr"/>
            <a:r>
              <a:rPr lang="ru-RU" sz="900" dirty="0" smtClean="0">
                <a:solidFill>
                  <a:schemeClr val="bg1"/>
                </a:solidFill>
              </a:rPr>
              <a:t>Создание </a:t>
            </a:r>
            <a:r>
              <a:rPr lang="ru-RU" sz="900" dirty="0">
                <a:solidFill>
                  <a:schemeClr val="bg1"/>
                </a:solidFill>
              </a:rPr>
              <a:t>цифровой платформы для государственного управления «Цифровой регион»</a:t>
            </a:r>
          </a:p>
        </p:txBody>
      </p:sp>
    </p:spTree>
    <p:extLst>
      <p:ext uri="{BB962C8B-B14F-4D97-AF65-F5344CB8AC3E}">
        <p14:creationId xmlns:p14="http://schemas.microsoft.com/office/powerpoint/2010/main" xmlns="" val="121885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ГЕОГРАФИЯ ПРЕДПРИЯТИЯ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Шестиугольник 5"/>
          <p:cNvSpPr>
            <a:spLocks/>
          </p:cNvSpPr>
          <p:nvPr/>
        </p:nvSpPr>
        <p:spPr>
          <a:xfrm rot="10800000" flipV="1">
            <a:off x="2155526" y="1258285"/>
            <a:ext cx="1440000" cy="1080000"/>
          </a:xfrm>
          <a:prstGeom prst="hexagon">
            <a:avLst/>
          </a:prstGeom>
          <a:solidFill>
            <a:schemeClr val="bg1"/>
          </a:solidFill>
          <a:ln cap="rnd">
            <a:solidFill>
              <a:srgbClr val="1C9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rgbClr val="000000"/>
                </a:solidFill>
              </a:rPr>
              <a:t>Москва</a:t>
            </a:r>
            <a:endParaRPr lang="ru-RU" sz="1000" b="1" dirty="0">
              <a:solidFill>
                <a:srgbClr val="000000"/>
              </a:solidFill>
            </a:endParaRPr>
          </a:p>
        </p:txBody>
      </p:sp>
      <p:sp>
        <p:nvSpPr>
          <p:cNvPr id="7" name="Шестиугольник 6"/>
          <p:cNvSpPr>
            <a:spLocks/>
          </p:cNvSpPr>
          <p:nvPr/>
        </p:nvSpPr>
        <p:spPr>
          <a:xfrm rot="10800000" flipV="1">
            <a:off x="976836" y="718286"/>
            <a:ext cx="1440000" cy="1080000"/>
          </a:xfrm>
          <a:prstGeom prst="hexagon">
            <a:avLst/>
          </a:prstGeom>
          <a:solidFill>
            <a:srgbClr val="1C9B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Рыбинск</a:t>
            </a:r>
          </a:p>
        </p:txBody>
      </p:sp>
      <p:sp>
        <p:nvSpPr>
          <p:cNvPr id="8" name="Шестиугольник 7"/>
          <p:cNvSpPr>
            <a:spLocks/>
          </p:cNvSpPr>
          <p:nvPr/>
        </p:nvSpPr>
        <p:spPr>
          <a:xfrm rot="10800000" flipV="1">
            <a:off x="950719" y="1826732"/>
            <a:ext cx="1440000" cy="1080000"/>
          </a:xfrm>
          <a:prstGeom prst="hexagon">
            <a:avLst/>
          </a:prstGeom>
          <a:solidFill>
            <a:srgbClr val="6C7C93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Самара</a:t>
            </a:r>
          </a:p>
          <a:p>
            <a:pPr algn="ctr"/>
            <a:endParaRPr lang="ru-RU" sz="1000" b="1" dirty="0">
              <a:solidFill>
                <a:prstClr val="white"/>
              </a:solidFill>
            </a:endParaRPr>
          </a:p>
        </p:txBody>
      </p:sp>
      <p:sp>
        <p:nvSpPr>
          <p:cNvPr id="9" name="Шестиугольник 8"/>
          <p:cNvSpPr>
            <a:spLocks/>
          </p:cNvSpPr>
          <p:nvPr/>
        </p:nvSpPr>
        <p:spPr>
          <a:xfrm rot="10800000" flipV="1">
            <a:off x="2148979" y="2378805"/>
            <a:ext cx="1440000" cy="1080000"/>
          </a:xfrm>
          <a:prstGeom prst="hexagon">
            <a:avLst/>
          </a:prstGeom>
          <a:solidFill>
            <a:srgbClr val="6C7C93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Сыктывкар</a:t>
            </a:r>
          </a:p>
          <a:p>
            <a:pPr algn="ctr"/>
            <a:endParaRPr lang="ru-RU" sz="1050" b="1" dirty="0">
              <a:solidFill>
                <a:prstClr val="white"/>
              </a:solidFill>
            </a:endParaRPr>
          </a:p>
        </p:txBody>
      </p:sp>
      <p:sp>
        <p:nvSpPr>
          <p:cNvPr id="10" name="Шестиугольник 9"/>
          <p:cNvSpPr>
            <a:spLocks/>
          </p:cNvSpPr>
          <p:nvPr/>
        </p:nvSpPr>
        <p:spPr>
          <a:xfrm rot="10800000" flipV="1">
            <a:off x="3357172" y="1826732"/>
            <a:ext cx="1440000" cy="1080000"/>
          </a:xfrm>
          <a:prstGeom prst="hexagon">
            <a:avLst/>
          </a:prstGeom>
          <a:solidFill>
            <a:srgbClr val="6C7C93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Новосибирск</a:t>
            </a:r>
          </a:p>
          <a:p>
            <a:pPr algn="ctr"/>
            <a:endParaRPr lang="ru-RU" sz="1050" b="1" dirty="0">
              <a:solidFill>
                <a:prstClr val="white"/>
              </a:solidFill>
            </a:endParaRPr>
          </a:p>
        </p:txBody>
      </p:sp>
      <p:sp>
        <p:nvSpPr>
          <p:cNvPr id="11" name="Шестиугольник 10"/>
          <p:cNvSpPr>
            <a:spLocks/>
          </p:cNvSpPr>
          <p:nvPr/>
        </p:nvSpPr>
        <p:spPr>
          <a:xfrm rot="10800000" flipV="1">
            <a:off x="950719" y="2920569"/>
            <a:ext cx="1440000" cy="1080000"/>
          </a:xfrm>
          <a:prstGeom prst="hexagon">
            <a:avLst/>
          </a:prstGeom>
          <a:solidFill>
            <a:srgbClr val="6C7C93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Петрозаводск</a:t>
            </a:r>
          </a:p>
          <a:p>
            <a:pPr algn="ctr"/>
            <a:endParaRPr lang="ru-RU" sz="1050" b="1" dirty="0">
              <a:solidFill>
                <a:prstClr val="white"/>
              </a:solidFill>
            </a:endParaRPr>
          </a:p>
        </p:txBody>
      </p:sp>
      <p:sp>
        <p:nvSpPr>
          <p:cNvPr id="12" name="Шестиугольник 11"/>
          <p:cNvSpPr>
            <a:spLocks/>
          </p:cNvSpPr>
          <p:nvPr/>
        </p:nvSpPr>
        <p:spPr>
          <a:xfrm rot="10800000" flipV="1">
            <a:off x="3366139" y="2917707"/>
            <a:ext cx="1440000" cy="1080000"/>
          </a:xfrm>
          <a:prstGeom prst="hexagon">
            <a:avLst/>
          </a:prstGeom>
          <a:solidFill>
            <a:srgbClr val="6C7C93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Омск</a:t>
            </a:r>
          </a:p>
          <a:p>
            <a:pPr algn="ctr"/>
            <a:endParaRPr lang="ru-RU" sz="1050" b="1" dirty="0">
              <a:solidFill>
                <a:prstClr val="white"/>
              </a:solidFill>
            </a:endParaRPr>
          </a:p>
        </p:txBody>
      </p:sp>
      <p:sp>
        <p:nvSpPr>
          <p:cNvPr id="13" name="Шестиугольник 12"/>
          <p:cNvSpPr>
            <a:spLocks/>
          </p:cNvSpPr>
          <p:nvPr/>
        </p:nvSpPr>
        <p:spPr>
          <a:xfrm rot="10800000" flipV="1">
            <a:off x="2148978" y="3471345"/>
            <a:ext cx="1440000" cy="1080000"/>
          </a:xfrm>
          <a:prstGeom prst="hexagon">
            <a:avLst/>
          </a:prstGeom>
          <a:solidFill>
            <a:srgbClr val="6C7C93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Краснодар</a:t>
            </a:r>
          </a:p>
        </p:txBody>
      </p:sp>
      <p:sp>
        <p:nvSpPr>
          <p:cNvPr id="14" name="Шестиугольник 13"/>
          <p:cNvSpPr>
            <a:spLocks/>
          </p:cNvSpPr>
          <p:nvPr/>
        </p:nvSpPr>
        <p:spPr>
          <a:xfrm rot="10800000" flipV="1">
            <a:off x="3345151" y="718285"/>
            <a:ext cx="1440000" cy="1080000"/>
          </a:xfrm>
          <a:prstGeom prst="hexagon">
            <a:avLst/>
          </a:prstGeom>
          <a:solidFill>
            <a:srgbClr val="1C9B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Ярославль</a:t>
            </a:r>
          </a:p>
        </p:txBody>
      </p:sp>
      <p:sp>
        <p:nvSpPr>
          <p:cNvPr id="15" name="Шестиугольник 14"/>
          <p:cNvSpPr>
            <a:spLocks/>
          </p:cNvSpPr>
          <p:nvPr/>
        </p:nvSpPr>
        <p:spPr>
          <a:xfrm rot="10800000" flipV="1">
            <a:off x="5985293" y="1653772"/>
            <a:ext cx="1440000" cy="1080000"/>
          </a:xfrm>
          <a:prstGeom prst="hexagon">
            <a:avLst/>
          </a:prstGeom>
          <a:solidFill>
            <a:srgbClr val="82B656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Вологда</a:t>
            </a:r>
          </a:p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6" name="Шестиугольник 15"/>
          <p:cNvSpPr>
            <a:spLocks/>
          </p:cNvSpPr>
          <p:nvPr/>
        </p:nvSpPr>
        <p:spPr>
          <a:xfrm rot="10800000" flipV="1">
            <a:off x="4806140" y="3328014"/>
            <a:ext cx="1440000" cy="1080000"/>
          </a:xfrm>
          <a:prstGeom prst="hexagon">
            <a:avLst/>
          </a:prstGeom>
          <a:solidFill>
            <a:srgbClr val="82B656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Ставрополь</a:t>
            </a:r>
          </a:p>
        </p:txBody>
      </p:sp>
      <p:sp>
        <p:nvSpPr>
          <p:cNvPr id="17" name="Шестиугольник 16"/>
          <p:cNvSpPr>
            <a:spLocks/>
          </p:cNvSpPr>
          <p:nvPr/>
        </p:nvSpPr>
        <p:spPr>
          <a:xfrm rot="10800000" flipV="1">
            <a:off x="4777933" y="1113772"/>
            <a:ext cx="1440000" cy="1080000"/>
          </a:xfrm>
          <a:prstGeom prst="hexagon">
            <a:avLst/>
          </a:prstGeom>
          <a:solidFill>
            <a:srgbClr val="82B656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Ханты-Мансийск</a:t>
            </a:r>
          </a:p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8" name="Шестиугольник 17"/>
          <p:cNvSpPr>
            <a:spLocks/>
          </p:cNvSpPr>
          <p:nvPr/>
        </p:nvSpPr>
        <p:spPr>
          <a:xfrm rot="10800000" flipV="1">
            <a:off x="4785151" y="2217664"/>
            <a:ext cx="1440000" cy="1080000"/>
          </a:xfrm>
          <a:prstGeom prst="hexagon">
            <a:avLst/>
          </a:prstGeom>
          <a:solidFill>
            <a:srgbClr val="82B656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Кострома</a:t>
            </a:r>
          </a:p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9" name="Шестиугольник 18"/>
          <p:cNvSpPr>
            <a:spLocks/>
          </p:cNvSpPr>
          <p:nvPr/>
        </p:nvSpPr>
        <p:spPr>
          <a:xfrm rot="10800000" flipV="1">
            <a:off x="6012320" y="3868014"/>
            <a:ext cx="1440000" cy="1080000"/>
          </a:xfrm>
          <a:prstGeom prst="hexagon">
            <a:avLst/>
          </a:prstGeom>
          <a:solidFill>
            <a:srgbClr val="82B656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bg1"/>
                </a:solidFill>
              </a:rPr>
              <a:t>Симферополь</a:t>
            </a:r>
          </a:p>
          <a:p>
            <a:pPr algn="ctr"/>
            <a:endParaRPr lang="ru-RU" sz="1050" b="1" dirty="0">
              <a:solidFill>
                <a:prstClr val="white"/>
              </a:solidFill>
            </a:endParaRPr>
          </a:p>
        </p:txBody>
      </p:sp>
      <p:sp>
        <p:nvSpPr>
          <p:cNvPr id="20" name="Шестиугольник 19"/>
          <p:cNvSpPr>
            <a:spLocks/>
          </p:cNvSpPr>
          <p:nvPr/>
        </p:nvSpPr>
        <p:spPr>
          <a:xfrm rot="10800000" flipV="1">
            <a:off x="6012320" y="2754426"/>
            <a:ext cx="1440000" cy="1080000"/>
          </a:xfrm>
          <a:prstGeom prst="hexagon">
            <a:avLst/>
          </a:prstGeom>
          <a:solidFill>
            <a:srgbClr val="82B656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Саратов</a:t>
            </a:r>
          </a:p>
          <a:p>
            <a:pPr algn="ctr"/>
            <a:endParaRPr lang="ru-RU" sz="105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238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ОРГАНИЗАЦИОННАЯ СТРУКТУРА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5</a:t>
            </a:fld>
            <a:endParaRPr lang="ru-RU"/>
          </a:p>
        </p:txBody>
      </p:sp>
      <p:grpSp>
        <p:nvGrpSpPr>
          <p:cNvPr id="61" name="Группа 60"/>
          <p:cNvGrpSpPr/>
          <p:nvPr/>
        </p:nvGrpSpPr>
        <p:grpSpPr>
          <a:xfrm>
            <a:off x="395536" y="627534"/>
            <a:ext cx="8352928" cy="4299898"/>
            <a:chOff x="251520" y="411511"/>
            <a:chExt cx="8723489" cy="4644515"/>
          </a:xfrm>
        </p:grpSpPr>
        <p:sp>
          <p:nvSpPr>
            <p:cNvPr id="62" name="Скругленный прямоугольник 61"/>
            <p:cNvSpPr/>
            <p:nvPr/>
          </p:nvSpPr>
          <p:spPr>
            <a:xfrm>
              <a:off x="7102801" y="2841780"/>
              <a:ext cx="1872208" cy="378042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F09E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Служба инженерно- технического обеспечения</a:t>
              </a:r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7092280" y="1653648"/>
              <a:ext cx="1872208" cy="378042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F09E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Служба управления качеством</a:t>
              </a:r>
            </a:p>
          </p:txBody>
        </p:sp>
        <p:cxnSp>
          <p:nvCxnSpPr>
            <p:cNvPr id="64" name="Прямая соединительная линия 63"/>
            <p:cNvCxnSpPr/>
            <p:nvPr/>
          </p:nvCxnSpPr>
          <p:spPr>
            <a:xfrm>
              <a:off x="1763688" y="4353948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3427804" y="3302217"/>
              <a:ext cx="0" cy="7560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6372200" y="4272939"/>
              <a:ext cx="36004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>
              <a:off x="6372200" y="3705876"/>
              <a:ext cx="36004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 flipH="1">
              <a:off x="6372200" y="2841780"/>
              <a:ext cx="28803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/>
            <p:nvPr/>
          </p:nvCxnSpPr>
          <p:spPr>
            <a:xfrm flipH="1">
              <a:off x="6372200" y="2301720"/>
              <a:ext cx="28803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 flipH="1">
              <a:off x="6372200" y="1761660"/>
              <a:ext cx="28803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 flipH="1">
              <a:off x="6372200" y="1329612"/>
              <a:ext cx="28803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Скругленный прямоугольник 71"/>
            <p:cNvSpPr/>
            <p:nvPr/>
          </p:nvSpPr>
          <p:spPr>
            <a:xfrm>
              <a:off x="1187624" y="411511"/>
              <a:ext cx="2081032" cy="34023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8E7E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>
                  <a:solidFill>
                    <a:srgbClr val="000000"/>
                  </a:solidFill>
                </a:rPr>
                <a:t>Генеральный директор:</a:t>
              </a:r>
            </a:p>
            <a:p>
              <a:pPr algn="ctr"/>
              <a:r>
                <a:rPr lang="ru-RU" sz="1000" dirty="0" smtClean="0">
                  <a:solidFill>
                    <a:srgbClr val="000000"/>
                  </a:solidFill>
                </a:rPr>
                <a:t>Черных Юрий Алексеевич</a:t>
              </a:r>
              <a:endParaRPr lang="ru-RU" sz="1000" dirty="0">
                <a:solidFill>
                  <a:srgbClr val="000000"/>
                </a:solidFill>
              </a:endParaRPr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251520" y="4731990"/>
              <a:ext cx="1872208" cy="324036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F09E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Диспетчерская служба</a:t>
              </a:r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251520" y="3381840"/>
              <a:ext cx="1692188" cy="540060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61B7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Заместитель ген. д. по ВЭС: Ландо Владимир Семенович</a:t>
              </a:r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2411760" y="3581724"/>
              <a:ext cx="1872208" cy="54006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DE4E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Филиалы и обособленные подразделения ООО «НПО «</a:t>
              </a:r>
              <a:r>
                <a:rPr lang="ru-RU" sz="800" dirty="0" err="1">
                  <a:solidFill>
                    <a:srgbClr val="000000"/>
                  </a:solidFill>
                </a:rPr>
                <a:t>Криста</a:t>
              </a:r>
              <a:r>
                <a:rPr lang="ru-RU" sz="800" dirty="0">
                  <a:solidFill>
                    <a:srgbClr val="000000"/>
                  </a:solidFill>
                </a:rPr>
                <a:t>»</a:t>
              </a:r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251520" y="2139702"/>
              <a:ext cx="1692188" cy="540060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61B7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Служба системного администрирования</a:t>
              </a:r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251520" y="951570"/>
              <a:ext cx="1692188" cy="540060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61B7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Отдел кадров</a:t>
              </a:r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251520" y="1545636"/>
              <a:ext cx="1692188" cy="540060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61B7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Служба управления персоналом</a:t>
              </a:r>
            </a:p>
          </p:txBody>
        </p:sp>
        <p:sp>
          <p:nvSpPr>
            <p:cNvPr id="79" name="Скругленный прямоугольник 78"/>
            <p:cNvSpPr/>
            <p:nvPr/>
          </p:nvSpPr>
          <p:spPr>
            <a:xfrm>
              <a:off x="251520" y="2733768"/>
              <a:ext cx="1692188" cy="540060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61B7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Офис-менеджер</a:t>
              </a:r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251520" y="3975906"/>
              <a:ext cx="1692188" cy="594066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61B7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Заместитель ген. д. по безопасности: Портнов Александр Николаевич</a:t>
              </a:r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7055768" y="3327834"/>
              <a:ext cx="1692188" cy="540060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61B7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Главный бухгалтер</a:t>
              </a:r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7055768" y="2139702"/>
              <a:ext cx="1692188" cy="540060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61B7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Исполнительный директор:</a:t>
              </a:r>
            </a:p>
            <a:p>
              <a:pPr algn="ctr"/>
              <a:r>
                <a:rPr lang="ru-RU" sz="800" dirty="0" err="1">
                  <a:solidFill>
                    <a:srgbClr val="000000"/>
                  </a:solidFill>
                </a:rPr>
                <a:t>Шелехов</a:t>
              </a:r>
              <a:r>
                <a:rPr lang="ru-RU" sz="800" dirty="0">
                  <a:solidFill>
                    <a:srgbClr val="000000"/>
                  </a:solidFill>
                </a:rPr>
                <a:t> Валерий Давыдович</a:t>
              </a:r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7055768" y="951570"/>
              <a:ext cx="1692188" cy="540060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61B7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 smtClean="0">
                  <a:solidFill>
                    <a:srgbClr val="000000"/>
                  </a:solidFill>
                </a:rPr>
                <a:t>Заместитель ген. д.по качеству:</a:t>
              </a:r>
            </a:p>
            <a:p>
              <a:pPr algn="ctr"/>
              <a:r>
                <a:rPr lang="ru-RU" sz="800" dirty="0" smtClean="0">
                  <a:solidFill>
                    <a:srgbClr val="000000"/>
                  </a:solidFill>
                </a:rPr>
                <a:t>Черных Алексей Юрьевич</a:t>
              </a:r>
              <a:endParaRPr lang="ru-RU" sz="1100" dirty="0" smtClean="0">
                <a:solidFill>
                  <a:prstClr val="white"/>
                </a:solidFill>
              </a:endParaRPr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4716016" y="951570"/>
              <a:ext cx="1692188" cy="540060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61B7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 smtClean="0">
                  <a:solidFill>
                    <a:srgbClr val="000000"/>
                  </a:solidFill>
                </a:rPr>
                <a:t>Заместитель ген.д. по производству:</a:t>
              </a:r>
            </a:p>
            <a:p>
              <a:pPr algn="ctr"/>
              <a:r>
                <a:rPr lang="ru-RU" sz="800" dirty="0" smtClean="0">
                  <a:solidFill>
                    <a:srgbClr val="000000"/>
                  </a:solidFill>
                </a:rPr>
                <a:t>Черных Елена Николаевна</a:t>
              </a:r>
              <a:endParaRPr lang="ru-RU" sz="1100" dirty="0" smtClean="0">
                <a:solidFill>
                  <a:prstClr val="white"/>
                </a:solidFill>
              </a:endParaRPr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4716016" y="1545636"/>
              <a:ext cx="1872208" cy="324036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F09E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Отдел проектирования и разработки ПО</a:t>
              </a:r>
            </a:p>
          </p:txBody>
        </p:sp>
        <p:sp>
          <p:nvSpPr>
            <p:cNvPr id="86" name="Скругленный прямоугольник 85"/>
            <p:cNvSpPr/>
            <p:nvPr/>
          </p:nvSpPr>
          <p:spPr>
            <a:xfrm>
              <a:off x="4716016" y="2571750"/>
              <a:ext cx="1872208" cy="648072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F09E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Служба обработки обращений и контроля качества обслуживания клиентов</a:t>
              </a:r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4716016" y="1923678"/>
              <a:ext cx="1872208" cy="594066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F09E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Центр обучения сектора государственного управления</a:t>
              </a:r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4716016" y="3327834"/>
              <a:ext cx="1692188" cy="540060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61B7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Заместитель ген. д. по информационной безопасности:</a:t>
              </a:r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4716016" y="4083918"/>
              <a:ext cx="1872208" cy="378042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F09E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Отдел информационной безопасности и криптографии</a:t>
              </a:r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2411760" y="951570"/>
              <a:ext cx="1692188" cy="540060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61B7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Заместитель ген. директора:</a:t>
              </a:r>
            </a:p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Иванов Олег Анатольевич</a:t>
              </a:r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411760" y="1545636"/>
              <a:ext cx="1872208" cy="378042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F09E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Служба маркетинга и сбыта</a:t>
              </a:r>
            </a:p>
          </p:txBody>
        </p:sp>
        <p:sp>
          <p:nvSpPr>
            <p:cNvPr id="92" name="Скругленный прямоугольник 91"/>
            <p:cNvSpPr/>
            <p:nvPr/>
          </p:nvSpPr>
          <p:spPr>
            <a:xfrm>
              <a:off x="2411760" y="2031691"/>
              <a:ext cx="1872208" cy="396044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F09E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Отдел подготовки конкурсной документации</a:t>
              </a:r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2411760" y="2547753"/>
              <a:ext cx="1872208" cy="324036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F09E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Отдел </a:t>
              </a:r>
              <a:r>
                <a:rPr lang="ru-RU" sz="800" dirty="0" smtClean="0">
                  <a:solidFill>
                    <a:srgbClr val="000000"/>
                  </a:solidFill>
                </a:rPr>
                <a:t>дизайна                    </a:t>
              </a:r>
              <a:endParaRPr lang="ru-RU" sz="800" dirty="0">
                <a:solidFill>
                  <a:srgbClr val="000000"/>
                </a:solidFill>
              </a:endParaRPr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2411760" y="2978181"/>
              <a:ext cx="1872208" cy="324036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F09E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Служба продаж и регионального развития</a:t>
              </a:r>
            </a:p>
          </p:txBody>
        </p:sp>
        <p:cxnSp>
          <p:nvCxnSpPr>
            <p:cNvPr id="95" name="Прямая соединительная линия 94"/>
            <p:cNvCxnSpPr/>
            <p:nvPr/>
          </p:nvCxnSpPr>
          <p:spPr>
            <a:xfrm>
              <a:off x="2195736" y="756128"/>
              <a:ext cx="0" cy="3597827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Прямая соединительная линия 95"/>
            <p:cNvCxnSpPr>
              <a:stCxn id="77" idx="3"/>
            </p:cNvCxnSpPr>
            <p:nvPr/>
          </p:nvCxnSpPr>
          <p:spPr>
            <a:xfrm>
              <a:off x="1943708" y="1221600"/>
              <a:ext cx="252029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единительная линия 96"/>
            <p:cNvCxnSpPr>
              <a:stCxn id="78" idx="3"/>
            </p:cNvCxnSpPr>
            <p:nvPr/>
          </p:nvCxnSpPr>
          <p:spPr>
            <a:xfrm>
              <a:off x="1943708" y="1815666"/>
              <a:ext cx="25202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Прямая соединительная линия 97"/>
            <p:cNvCxnSpPr>
              <a:stCxn id="76" idx="3"/>
            </p:cNvCxnSpPr>
            <p:nvPr/>
          </p:nvCxnSpPr>
          <p:spPr>
            <a:xfrm>
              <a:off x="1943708" y="2409732"/>
              <a:ext cx="25202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/>
            <p:cNvCxnSpPr>
              <a:stCxn id="79" idx="3"/>
            </p:cNvCxnSpPr>
            <p:nvPr/>
          </p:nvCxnSpPr>
          <p:spPr>
            <a:xfrm>
              <a:off x="1943708" y="3003798"/>
              <a:ext cx="25202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Прямая соединительная линия 99"/>
            <p:cNvCxnSpPr>
              <a:stCxn id="74" idx="3"/>
            </p:cNvCxnSpPr>
            <p:nvPr/>
          </p:nvCxnSpPr>
          <p:spPr>
            <a:xfrm>
              <a:off x="1943708" y="3651870"/>
              <a:ext cx="25202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Прямая соединительная линия 100"/>
            <p:cNvCxnSpPr>
              <a:stCxn id="90" idx="3"/>
            </p:cNvCxnSpPr>
            <p:nvPr/>
          </p:nvCxnSpPr>
          <p:spPr>
            <a:xfrm>
              <a:off x="4103948" y="1221600"/>
              <a:ext cx="32403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/>
            <p:cNvCxnSpPr/>
            <p:nvPr/>
          </p:nvCxnSpPr>
          <p:spPr>
            <a:xfrm>
              <a:off x="4427984" y="1221600"/>
              <a:ext cx="0" cy="19185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Прямая соединительная линия 102"/>
            <p:cNvCxnSpPr/>
            <p:nvPr/>
          </p:nvCxnSpPr>
          <p:spPr>
            <a:xfrm>
              <a:off x="4283968" y="1742610"/>
              <a:ext cx="14401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>
              <a:off x="4283968" y="2355726"/>
              <a:ext cx="14401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>
              <a:off x="4283968" y="2728235"/>
              <a:ext cx="14401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/>
            <p:cNvCxnSpPr/>
            <p:nvPr/>
          </p:nvCxnSpPr>
          <p:spPr>
            <a:xfrm>
              <a:off x="4283968" y="3140199"/>
              <a:ext cx="14401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/>
            <p:cNvCxnSpPr/>
            <p:nvPr/>
          </p:nvCxnSpPr>
          <p:spPr>
            <a:xfrm>
              <a:off x="2195736" y="843558"/>
              <a:ext cx="4536504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>
              <a:off x="6732240" y="843558"/>
              <a:ext cx="0" cy="2754306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>
              <a:stCxn id="84" idx="3"/>
              <a:endCxn id="83" idx="1"/>
            </p:cNvCxnSpPr>
            <p:nvPr/>
          </p:nvCxnSpPr>
          <p:spPr>
            <a:xfrm>
              <a:off x="6408204" y="1221600"/>
              <a:ext cx="647564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/>
            <p:cNvCxnSpPr>
              <a:endCxn id="82" idx="1"/>
            </p:cNvCxnSpPr>
            <p:nvPr/>
          </p:nvCxnSpPr>
          <p:spPr>
            <a:xfrm>
              <a:off x="6732240" y="2409732"/>
              <a:ext cx="32352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/>
            <p:cNvCxnSpPr>
              <a:stCxn id="88" idx="3"/>
              <a:endCxn id="81" idx="1"/>
            </p:cNvCxnSpPr>
            <p:nvPr/>
          </p:nvCxnSpPr>
          <p:spPr>
            <a:xfrm>
              <a:off x="6408204" y="3597864"/>
              <a:ext cx="647564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>
              <a:off x="8532440" y="1491630"/>
              <a:ext cx="0" cy="1620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/>
            <p:cNvCxnSpPr/>
            <p:nvPr/>
          </p:nvCxnSpPr>
          <p:spPr>
            <a:xfrm>
              <a:off x="8532440" y="2679762"/>
              <a:ext cx="0" cy="1620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/>
            <p:cNvCxnSpPr/>
            <p:nvPr/>
          </p:nvCxnSpPr>
          <p:spPr>
            <a:xfrm>
              <a:off x="1763688" y="4569972"/>
              <a:ext cx="0" cy="1620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/>
            <p:cNvCxnSpPr/>
            <p:nvPr/>
          </p:nvCxnSpPr>
          <p:spPr>
            <a:xfrm flipV="1">
              <a:off x="6660232" y="1329612"/>
              <a:ext cx="0" cy="15121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/>
            <p:cNvCxnSpPr/>
            <p:nvPr/>
          </p:nvCxnSpPr>
          <p:spPr>
            <a:xfrm flipH="1">
              <a:off x="6731986" y="3705878"/>
              <a:ext cx="254" cy="5670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Скругленный прямоугольник 116"/>
            <p:cNvSpPr/>
            <p:nvPr/>
          </p:nvSpPr>
          <p:spPr>
            <a:xfrm>
              <a:off x="7020272" y="4029912"/>
              <a:ext cx="1872208" cy="324036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F09E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rgbClr val="000000"/>
                  </a:solidFill>
                </a:rPr>
                <a:t>Бухгалтерия</a:t>
              </a:r>
            </a:p>
          </p:txBody>
        </p:sp>
        <p:cxnSp>
          <p:nvCxnSpPr>
            <p:cNvPr id="118" name="Прямая соединительная линия 117"/>
            <p:cNvCxnSpPr/>
            <p:nvPr/>
          </p:nvCxnSpPr>
          <p:spPr>
            <a:xfrm>
              <a:off x="8532440" y="3867894"/>
              <a:ext cx="0" cy="1620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32470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КЛЮЧЕВЫЕ ПОДРАЗДЕЛЕНИЯ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Шестиугольник 5"/>
          <p:cNvSpPr/>
          <p:nvPr/>
        </p:nvSpPr>
        <p:spPr>
          <a:xfrm rot="10800000" flipV="1">
            <a:off x="2848565" y="1468020"/>
            <a:ext cx="1756895" cy="1391997"/>
          </a:xfrm>
          <a:prstGeom prst="hexagon">
            <a:avLst/>
          </a:prstGeom>
          <a:solidFill>
            <a:srgbClr val="6C7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prstClr val="white"/>
                </a:solidFill>
              </a:rPr>
              <a:t>Департамент разработки решений по социально гигиеническому мониторингу</a:t>
            </a:r>
          </a:p>
          <a:p>
            <a:pPr algn="ctr"/>
            <a:endParaRPr lang="ru-RU" sz="900" b="1" dirty="0" smtClean="0">
              <a:solidFill>
                <a:prstClr val="white"/>
              </a:solidFill>
            </a:endParaRP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Руководитель: Шабанова Мария</a:t>
            </a:r>
            <a:endParaRPr lang="ru-RU" sz="900" b="1" dirty="0">
              <a:solidFill>
                <a:prstClr val="white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 rot="10800000" flipV="1">
            <a:off x="4254432" y="3555784"/>
            <a:ext cx="1756895" cy="1391997"/>
          </a:xfrm>
          <a:prstGeom prst="hexagon">
            <a:avLst/>
          </a:prstGeom>
          <a:solidFill>
            <a:srgbClr val="61B7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prstClr val="white"/>
                </a:solidFill>
              </a:rPr>
              <a:t>Департамент по разработке решений по бухгалтерскому учету и отчетности</a:t>
            </a:r>
          </a:p>
          <a:p>
            <a:pPr algn="ctr"/>
            <a:endParaRPr lang="ru-RU" sz="900" b="1" dirty="0" smtClean="0">
              <a:solidFill>
                <a:prstClr val="white"/>
              </a:solidFill>
            </a:endParaRP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Руководитель: Смирнов Сергей</a:t>
            </a:r>
            <a:endParaRPr lang="ru-RU" sz="900" b="1" dirty="0">
              <a:solidFill>
                <a:prstClr val="white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 rot="10800000" flipV="1">
            <a:off x="5660104" y="1467788"/>
            <a:ext cx="1756895" cy="1391997"/>
          </a:xfrm>
          <a:prstGeom prst="hexagon">
            <a:avLst/>
          </a:prstGeom>
          <a:solidFill>
            <a:srgbClr val="82B656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prstClr val="white"/>
                </a:solidFill>
              </a:rPr>
              <a:t>Департамент разработки решений для ФБК</a:t>
            </a:r>
          </a:p>
          <a:p>
            <a:pPr algn="ctr"/>
            <a:endParaRPr lang="ru-RU" sz="800" dirty="0">
              <a:solidFill>
                <a:prstClr val="white"/>
              </a:solidFill>
            </a:endParaRP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Руководитель:</a:t>
            </a: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Шкуратов Андрей</a:t>
            </a:r>
            <a:endParaRPr lang="ru-RU" sz="900" b="1" dirty="0">
              <a:solidFill>
                <a:prstClr val="white"/>
              </a:solidFill>
            </a:endParaRPr>
          </a:p>
        </p:txBody>
      </p:sp>
      <p:sp>
        <p:nvSpPr>
          <p:cNvPr id="9" name="Шестиугольник 8"/>
          <p:cNvSpPr/>
          <p:nvPr/>
        </p:nvSpPr>
        <p:spPr>
          <a:xfrm rot="10800000" flipV="1">
            <a:off x="1477936" y="771788"/>
            <a:ext cx="1756895" cy="1391997"/>
          </a:xfrm>
          <a:prstGeom prst="hexagon">
            <a:avLst/>
          </a:prstGeom>
          <a:solidFill>
            <a:srgbClr val="8E7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prstClr val="white"/>
                </a:solidFill>
              </a:rPr>
              <a:t>Департамент по  разработке решений для органов местного самоуправления</a:t>
            </a:r>
          </a:p>
          <a:p>
            <a:pPr algn="ctr"/>
            <a:endParaRPr lang="ru-RU" sz="900" b="1" dirty="0" smtClean="0">
              <a:solidFill>
                <a:prstClr val="white"/>
              </a:solidFill>
            </a:endParaRP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Руководитель: Белянкина Елена</a:t>
            </a:r>
            <a:endParaRPr lang="ru-RU" sz="1000" b="1" dirty="0" smtClean="0">
              <a:solidFill>
                <a:prstClr val="white"/>
              </a:solidFill>
              <a:latin typeface="Bebas Neue Regular" pitchFamily="2" charset="-52"/>
            </a:endParaRPr>
          </a:p>
        </p:txBody>
      </p:sp>
      <p:sp>
        <p:nvSpPr>
          <p:cNvPr id="10" name="Шестиугольник 9"/>
          <p:cNvSpPr/>
          <p:nvPr/>
        </p:nvSpPr>
        <p:spPr>
          <a:xfrm rot="10800000" flipV="1">
            <a:off x="6995493" y="772021"/>
            <a:ext cx="1756895" cy="1391997"/>
          </a:xfrm>
          <a:prstGeom prst="hexagon">
            <a:avLst/>
          </a:prstGeom>
          <a:solidFill>
            <a:srgbClr val="6C7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prstClr val="white"/>
                </a:solidFill>
              </a:rPr>
              <a:t>Департамент внедрения</a:t>
            </a:r>
          </a:p>
          <a:p>
            <a:pPr algn="ctr"/>
            <a:endParaRPr lang="ru-RU" sz="900" b="1" dirty="0" smtClean="0">
              <a:solidFill>
                <a:prstClr val="white"/>
              </a:solidFill>
            </a:endParaRP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Руководитель:</a:t>
            </a: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Фролова Надежда</a:t>
            </a:r>
            <a:endParaRPr lang="ru-RU" sz="900" dirty="0" smtClean="0">
              <a:solidFill>
                <a:prstClr val="white"/>
              </a:solidFill>
            </a:endParaRPr>
          </a:p>
        </p:txBody>
      </p:sp>
      <p:sp>
        <p:nvSpPr>
          <p:cNvPr id="11" name="Шестиугольник 10"/>
          <p:cNvSpPr/>
          <p:nvPr/>
        </p:nvSpPr>
        <p:spPr>
          <a:xfrm rot="10800000" flipV="1">
            <a:off x="1477935" y="2163785"/>
            <a:ext cx="1756895" cy="1391997"/>
          </a:xfrm>
          <a:prstGeom prst="hexagon">
            <a:avLst/>
          </a:prstGeom>
          <a:solidFill>
            <a:srgbClr val="61B7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prstClr val="white"/>
                </a:solidFill>
              </a:rPr>
              <a:t>Департамент разработки решений по управлению закупка</a:t>
            </a:r>
          </a:p>
          <a:p>
            <a:pPr algn="ctr"/>
            <a:endParaRPr lang="ru-RU" sz="900" b="1" dirty="0" smtClean="0">
              <a:solidFill>
                <a:prstClr val="white"/>
              </a:solidFill>
            </a:endParaRP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Руководитель:</a:t>
            </a: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Вершинин Владимир</a:t>
            </a:r>
          </a:p>
        </p:txBody>
      </p:sp>
      <p:sp>
        <p:nvSpPr>
          <p:cNvPr id="12" name="Шестиугольник 11"/>
          <p:cNvSpPr/>
          <p:nvPr/>
        </p:nvSpPr>
        <p:spPr>
          <a:xfrm rot="10800000" flipV="1">
            <a:off x="6995493" y="2164018"/>
            <a:ext cx="1756895" cy="1391997"/>
          </a:xfrm>
          <a:prstGeom prst="hexagon">
            <a:avLst/>
          </a:prstGeom>
          <a:solidFill>
            <a:srgbClr val="8E7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prstClr val="white"/>
                </a:solidFill>
              </a:rPr>
              <a:t>Департамент по разработке решений по исполнению бюджета и консолидированной отчетности</a:t>
            </a:r>
          </a:p>
          <a:p>
            <a:pPr algn="ctr"/>
            <a:endParaRPr lang="ru-RU" sz="800" dirty="0" smtClean="0">
              <a:solidFill>
                <a:prstClr val="white"/>
              </a:solidFill>
            </a:endParaRP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Руководитель: Новожилов Денис</a:t>
            </a:r>
          </a:p>
        </p:txBody>
      </p:sp>
      <p:sp>
        <p:nvSpPr>
          <p:cNvPr id="13" name="Шестиугольник 12"/>
          <p:cNvSpPr/>
          <p:nvPr/>
        </p:nvSpPr>
        <p:spPr>
          <a:xfrm rot="10800000" flipV="1">
            <a:off x="4254432" y="2163863"/>
            <a:ext cx="1756895" cy="1391997"/>
          </a:xfrm>
          <a:prstGeom prst="hexagon">
            <a:avLst/>
          </a:prstGeom>
          <a:solidFill>
            <a:srgbClr val="8E7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prstClr val="white"/>
                </a:solidFill>
              </a:rPr>
              <a:t>Департамент разработки решений по бюджетному планированию</a:t>
            </a:r>
          </a:p>
          <a:p>
            <a:pPr algn="ctr"/>
            <a:endParaRPr lang="ru-RU" sz="900" dirty="0" smtClean="0">
              <a:solidFill>
                <a:prstClr val="white"/>
              </a:solidFill>
            </a:endParaRP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Руководитель: Плотка Екатерина</a:t>
            </a:r>
          </a:p>
        </p:txBody>
      </p:sp>
      <p:sp>
        <p:nvSpPr>
          <p:cNvPr id="14" name="Шестиугольник 13"/>
          <p:cNvSpPr/>
          <p:nvPr/>
        </p:nvSpPr>
        <p:spPr>
          <a:xfrm rot="10800000" flipV="1">
            <a:off x="2848565" y="2860017"/>
            <a:ext cx="1756895" cy="1391997"/>
          </a:xfrm>
          <a:prstGeom prst="hexagon">
            <a:avLst/>
          </a:prstGeom>
          <a:solidFill>
            <a:srgbClr val="82B656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prstClr val="white"/>
                </a:solidFill>
              </a:rPr>
              <a:t>Департамент разработки аналитических систем</a:t>
            </a:r>
          </a:p>
          <a:p>
            <a:pPr algn="ctr"/>
            <a:endParaRPr lang="ru-RU" sz="900" b="1" dirty="0" smtClean="0">
              <a:solidFill>
                <a:prstClr val="white"/>
              </a:solidFill>
            </a:endParaRP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Руководитель:</a:t>
            </a: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Баркова Мария</a:t>
            </a:r>
            <a:endParaRPr lang="ru-RU" sz="900" b="1" dirty="0">
              <a:solidFill>
                <a:prstClr val="white"/>
              </a:solidFill>
            </a:endParaRPr>
          </a:p>
        </p:txBody>
      </p:sp>
      <p:sp>
        <p:nvSpPr>
          <p:cNvPr id="15" name="Шестиугольник 14"/>
          <p:cNvSpPr/>
          <p:nvPr/>
        </p:nvSpPr>
        <p:spPr>
          <a:xfrm rot="10800000" flipV="1">
            <a:off x="5660104" y="2859786"/>
            <a:ext cx="1756895" cy="1391997"/>
          </a:xfrm>
          <a:prstGeom prst="hexagon">
            <a:avLst/>
          </a:prstGeom>
          <a:solidFill>
            <a:srgbClr val="6C7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prstClr val="white"/>
                </a:solidFill>
              </a:rPr>
              <a:t>Отдел разработки тех. платформы</a:t>
            </a:r>
          </a:p>
          <a:p>
            <a:pPr algn="ctr"/>
            <a:endParaRPr lang="ru-RU" sz="900" b="1" dirty="0" smtClean="0">
              <a:solidFill>
                <a:prstClr val="white"/>
              </a:solidFill>
            </a:endParaRP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Руководитель: Смирнов Николай</a:t>
            </a:r>
            <a:endParaRPr lang="ru-RU" sz="900" b="1" dirty="0">
              <a:solidFill>
                <a:prstClr val="white"/>
              </a:solidFill>
            </a:endParaRPr>
          </a:p>
        </p:txBody>
      </p:sp>
      <p:sp>
        <p:nvSpPr>
          <p:cNvPr id="16" name="Шестиугольник 15"/>
          <p:cNvSpPr/>
          <p:nvPr/>
        </p:nvSpPr>
        <p:spPr>
          <a:xfrm rot="10800000" flipV="1">
            <a:off x="1452808" y="3556017"/>
            <a:ext cx="1756895" cy="1391997"/>
          </a:xfrm>
          <a:prstGeom prst="hexagon">
            <a:avLst/>
          </a:prstGeom>
          <a:solidFill>
            <a:srgbClr val="6C7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prstClr val="white"/>
                </a:solidFill>
              </a:rPr>
              <a:t>Департамент разработки новых решений</a:t>
            </a:r>
          </a:p>
          <a:p>
            <a:pPr algn="ctr"/>
            <a:endParaRPr lang="ru-RU" sz="800" dirty="0">
              <a:solidFill>
                <a:prstClr val="white"/>
              </a:solidFill>
            </a:endParaRP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Руководитель: Черных Елена</a:t>
            </a:r>
            <a:endParaRPr lang="ru-RU" sz="900" b="1" dirty="0">
              <a:solidFill>
                <a:prstClr val="white"/>
              </a:solidFill>
            </a:endParaRPr>
          </a:p>
        </p:txBody>
      </p:sp>
      <p:sp>
        <p:nvSpPr>
          <p:cNvPr id="17" name="Шестиугольник 16"/>
          <p:cNvSpPr/>
          <p:nvPr/>
        </p:nvSpPr>
        <p:spPr>
          <a:xfrm rot="10800000" flipV="1">
            <a:off x="93629" y="1461079"/>
            <a:ext cx="1756895" cy="1391997"/>
          </a:xfrm>
          <a:prstGeom prst="hexagon">
            <a:avLst/>
          </a:prstGeom>
          <a:solidFill>
            <a:srgbClr val="6C7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prstClr val="white"/>
                </a:solidFill>
              </a:rPr>
              <a:t>Отдел разработки единой системы </a:t>
            </a:r>
            <a:r>
              <a:rPr lang="ru-RU" sz="800" b="1" dirty="0">
                <a:solidFill>
                  <a:prstClr val="white"/>
                </a:solidFill>
              </a:rPr>
              <a:t>поддержки</a:t>
            </a:r>
            <a:r>
              <a:rPr lang="ru-RU" sz="800" dirty="0">
                <a:solidFill>
                  <a:prstClr val="white"/>
                </a:solidFill>
              </a:rPr>
              <a:t> клиентов</a:t>
            </a:r>
          </a:p>
          <a:p>
            <a:pPr algn="ctr"/>
            <a:endParaRPr lang="ru-RU" sz="900" b="1" dirty="0" smtClean="0">
              <a:solidFill>
                <a:prstClr val="white"/>
              </a:solidFill>
            </a:endParaRP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Руководитель:</a:t>
            </a: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Кудрявцева Елена</a:t>
            </a:r>
            <a:endParaRPr lang="ru-RU" sz="900" dirty="0" smtClean="0">
              <a:solidFill>
                <a:prstClr val="white"/>
              </a:solidFill>
            </a:endParaRPr>
          </a:p>
        </p:txBody>
      </p:sp>
      <p:sp>
        <p:nvSpPr>
          <p:cNvPr id="18" name="Шестиугольник 17"/>
          <p:cNvSpPr/>
          <p:nvPr/>
        </p:nvSpPr>
        <p:spPr>
          <a:xfrm rot="10800000" flipV="1">
            <a:off x="7063577" y="3555784"/>
            <a:ext cx="1756895" cy="1391997"/>
          </a:xfrm>
          <a:prstGeom prst="hexagon">
            <a:avLst/>
          </a:prstGeom>
          <a:solidFill>
            <a:srgbClr val="61B7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prstClr val="white"/>
                </a:solidFill>
              </a:rPr>
              <a:t>Служба обработки обращений и контроля качества обслуживания</a:t>
            </a:r>
          </a:p>
          <a:p>
            <a:pPr algn="ctr"/>
            <a:endParaRPr lang="ru-RU" sz="900" b="1" dirty="0" smtClean="0">
              <a:solidFill>
                <a:prstClr val="white"/>
              </a:solidFill>
            </a:endParaRPr>
          </a:p>
          <a:p>
            <a:pPr algn="ctr"/>
            <a:r>
              <a:rPr lang="ru-RU" sz="900" b="1" dirty="0" smtClean="0">
                <a:solidFill>
                  <a:prstClr val="white"/>
                </a:solidFill>
              </a:rPr>
              <a:t>Руководитель: Сараев Юрий</a:t>
            </a:r>
            <a:endParaRPr lang="ru-RU" sz="9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785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 smtClean="0"/>
              <a:t>ПРИНЦИПЫ ДЕЯТЕЛЬНОСТИ НПО «КРИСТА»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 descr="инфогр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836892"/>
            <a:ext cx="4047862" cy="367907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63888" y="2380584"/>
            <a:ext cx="11560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/>
              <a:t>ПРИНЦИПЫ</a:t>
            </a:r>
          </a:p>
          <a:p>
            <a:pPr algn="ctr"/>
            <a:r>
              <a:rPr lang="ru-RU" sz="1000" dirty="0"/>
              <a:t>НПО «КРИСТА»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915566"/>
            <a:ext cx="118173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000" dirty="0"/>
              <a:t>Инновационная </a:t>
            </a:r>
          </a:p>
          <a:p>
            <a:pPr lvl="0" algn="ctr"/>
            <a:r>
              <a:rPr lang="ru-RU" sz="1000" dirty="0"/>
              <a:t>технологическая</a:t>
            </a:r>
          </a:p>
          <a:p>
            <a:pPr lvl="0" algn="ctr"/>
            <a:r>
              <a:rPr lang="ru-RU" sz="1000" dirty="0"/>
              <a:t>платформа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652120" y="1019512"/>
            <a:ext cx="22917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/>
              <a:t>Концепция электронного</a:t>
            </a:r>
          </a:p>
          <a:p>
            <a:pPr algn="ctr"/>
            <a:r>
              <a:rPr lang="ru-RU" sz="1000" dirty="0"/>
              <a:t>правительства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68608" y="2531680"/>
            <a:ext cx="13837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000" dirty="0"/>
              <a:t>Импортозамещение</a:t>
            </a:r>
          </a:p>
          <a:p>
            <a:pPr lvl="0" algn="ctr"/>
            <a:r>
              <a:rPr lang="ru-RU" sz="1000" dirty="0"/>
              <a:t>и</a:t>
            </a:r>
            <a:r>
              <a:rPr lang="ru-RU" sz="1000" dirty="0" smtClean="0"/>
              <a:t> </a:t>
            </a:r>
            <a:r>
              <a:rPr lang="ru-RU" sz="1000" dirty="0"/>
              <a:t>свободное ПО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724140" y="3981721"/>
            <a:ext cx="20986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/>
              <a:t>Промышленная разработка ПО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45879" y="4050622"/>
            <a:ext cx="18117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000" dirty="0"/>
              <a:t>Программные решения</a:t>
            </a:r>
          </a:p>
          <a:p>
            <a:pPr lvl="0" algn="ctr"/>
            <a:r>
              <a:rPr lang="ru-RU" sz="1000" dirty="0"/>
              <a:t>д</a:t>
            </a:r>
            <a:r>
              <a:rPr lang="ru-RU" sz="1000" dirty="0" smtClean="0"/>
              <a:t>ля </a:t>
            </a:r>
            <a:r>
              <a:rPr lang="ru-RU" sz="1000" dirty="0"/>
              <a:t>заказчиков «под ключ»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27584" y="2427734"/>
            <a:ext cx="12506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/>
              <a:t>Информационная</a:t>
            </a:r>
          </a:p>
          <a:p>
            <a:pPr algn="ctr"/>
            <a:r>
              <a:rPr lang="ru-RU" sz="1000" dirty="0"/>
              <a:t>безопасность</a:t>
            </a:r>
          </a:p>
        </p:txBody>
      </p:sp>
    </p:spTree>
    <p:extLst>
      <p:ext uri="{BB962C8B-B14F-4D97-AF65-F5344CB8AC3E}">
        <p14:creationId xmlns:p14="http://schemas.microsoft.com/office/powerpoint/2010/main" xmlns="" val="13743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КЛИЕНТЫ И ПРОГРАММНЫЕ ПРОДУКТЫ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8</a:t>
            </a:fld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2123728" y="933568"/>
            <a:ext cx="4680520" cy="3726414"/>
            <a:chOff x="2267744" y="789552"/>
            <a:chExt cx="4680520" cy="3726414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4716016" y="1599642"/>
              <a:ext cx="2232248" cy="648072"/>
            </a:xfrm>
            <a:prstGeom prst="roundRect">
              <a:avLst/>
            </a:prstGeom>
            <a:solidFill>
              <a:srgbClr val="8E7E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 smtClean="0">
                  <a:solidFill>
                    <a:prstClr val="white"/>
                  </a:solidFill>
                </a:rPr>
                <a:t>АС «Бюджет», АС «УРМ», ПО «Сервер обмена данными» </a:t>
              </a:r>
              <a:endParaRPr lang="ru-RU" sz="900" dirty="0">
                <a:solidFill>
                  <a:prstClr val="white"/>
                </a:solidFill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4716016" y="2355726"/>
              <a:ext cx="2232248" cy="648072"/>
            </a:xfrm>
            <a:prstGeom prst="roundRect">
              <a:avLst/>
            </a:prstGeom>
            <a:solidFill>
              <a:srgbClr val="61B7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 smtClean="0">
                  <a:solidFill>
                    <a:prstClr val="white"/>
                  </a:solidFill>
                </a:rPr>
                <a:t>АС «Планирование», ПК «Бюджет», «</a:t>
              </a:r>
              <a:r>
                <a:rPr lang="en-US" sz="900" dirty="0" smtClean="0">
                  <a:solidFill>
                    <a:prstClr val="white"/>
                  </a:solidFill>
                </a:rPr>
                <a:t>Web-</a:t>
              </a:r>
              <a:r>
                <a:rPr lang="ru-RU" sz="900" dirty="0" smtClean="0">
                  <a:solidFill>
                    <a:prstClr val="white"/>
                  </a:solidFill>
                </a:rPr>
                <a:t>консолидация»</a:t>
              </a:r>
              <a:r>
                <a:rPr lang="en-US" sz="900" dirty="0" smtClean="0">
                  <a:solidFill>
                    <a:prstClr val="white"/>
                  </a:solidFill>
                </a:rPr>
                <a:t> </a:t>
              </a:r>
              <a:r>
                <a:rPr lang="ru-RU" sz="900" dirty="0" smtClean="0">
                  <a:solidFill>
                    <a:prstClr val="white"/>
                  </a:solidFill>
                </a:rPr>
                <a:t>и </a:t>
              </a:r>
              <a:r>
                <a:rPr lang="ru-RU" sz="900" dirty="0" err="1" smtClean="0">
                  <a:solidFill>
                    <a:prstClr val="white"/>
                  </a:solidFill>
                </a:rPr>
                <a:t>др</a:t>
              </a:r>
              <a:endParaRPr lang="ru-RU" sz="1100" dirty="0">
                <a:solidFill>
                  <a:prstClr val="white"/>
                </a:solidFill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4716016" y="3867894"/>
              <a:ext cx="2232248" cy="648072"/>
            </a:xfrm>
            <a:prstGeom prst="roundRect">
              <a:avLst/>
            </a:prstGeom>
            <a:solidFill>
              <a:srgbClr val="F09E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 smtClean="0">
                  <a:solidFill>
                    <a:prstClr val="white"/>
                  </a:solidFill>
                </a:rPr>
                <a:t>АС «Смета», АС «Бюджет», АС «бюджет поселения»,</a:t>
              </a:r>
            </a:p>
            <a:p>
              <a:pPr algn="ctr"/>
              <a:r>
                <a:rPr lang="ru-RU" sz="900" dirty="0" smtClean="0">
                  <a:solidFill>
                    <a:prstClr val="white"/>
                  </a:solidFill>
                </a:rPr>
                <a:t>АС «Администрация муниципального образования»</a:t>
              </a:r>
              <a:endParaRPr lang="ru-RU" sz="1100" dirty="0">
                <a:solidFill>
                  <a:prstClr val="white"/>
                </a:solidFill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2267744" y="3867894"/>
              <a:ext cx="2232248" cy="594066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F09E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 smtClean="0">
                  <a:solidFill>
                    <a:srgbClr val="000000"/>
                  </a:solidFill>
                </a:rPr>
                <a:t>Министерство финансов республики КРЫМ</a:t>
              </a:r>
              <a:endParaRPr lang="ru-RU" sz="1100" dirty="0">
                <a:solidFill>
                  <a:prstClr val="white"/>
                </a:solidFill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2267744" y="3111810"/>
              <a:ext cx="2232248" cy="594066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82B6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 smtClean="0">
                  <a:solidFill>
                    <a:srgbClr val="000000"/>
                  </a:solidFill>
                </a:rPr>
                <a:t>Министерство управления финансами</a:t>
              </a:r>
            </a:p>
            <a:p>
              <a:pPr algn="ctr"/>
              <a:r>
                <a:rPr lang="ru-RU" sz="900" dirty="0" smtClean="0">
                  <a:solidFill>
                    <a:srgbClr val="000000"/>
                  </a:solidFill>
                </a:rPr>
                <a:t>Самарской области</a:t>
              </a:r>
              <a:endParaRPr lang="ru-RU" sz="900" dirty="0" smtClean="0">
                <a:solidFill>
                  <a:prstClr val="white"/>
                </a:solidFill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2267744" y="2355726"/>
              <a:ext cx="2232248" cy="594066"/>
            </a:xfrm>
            <a:prstGeom prst="roundRect">
              <a:avLst/>
            </a:prstGeom>
            <a:solidFill>
              <a:schemeClr val="bg1"/>
            </a:solidFill>
            <a:ln w="28575" cap="rnd">
              <a:solidFill>
                <a:srgbClr val="61B7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 smtClean="0">
                  <a:solidFill>
                    <a:srgbClr val="000000"/>
                  </a:solidFill>
                </a:rPr>
                <a:t>Министерство финансов Омской области</a:t>
              </a:r>
              <a:endParaRPr lang="ru-RU" sz="1100" dirty="0">
                <a:solidFill>
                  <a:prstClr val="white"/>
                </a:solidFill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4716016" y="3111811"/>
              <a:ext cx="2232248" cy="640820"/>
            </a:xfrm>
            <a:prstGeom prst="roundRect">
              <a:avLst/>
            </a:prstGeom>
            <a:solidFill>
              <a:srgbClr val="82B656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 smtClean="0">
                  <a:solidFill>
                    <a:srgbClr val="FFFFFF"/>
                  </a:solidFill>
                </a:rPr>
                <a:t>АС «Смета», АС «Бюджет»</a:t>
              </a: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2267744" y="1599642"/>
              <a:ext cx="2232248" cy="594066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8E7E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 smtClean="0">
                  <a:solidFill>
                    <a:srgbClr val="000000"/>
                  </a:solidFill>
                </a:rPr>
                <a:t>Департамент финансов ЯНАО</a:t>
              </a:r>
              <a:endParaRPr lang="ru-RU" sz="900" dirty="0">
                <a:solidFill>
                  <a:prstClr val="white"/>
                </a:solidFill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4716016" y="789552"/>
              <a:ext cx="2232248" cy="648072"/>
            </a:xfrm>
            <a:prstGeom prst="roundRect">
              <a:avLst/>
            </a:prstGeom>
            <a:solidFill>
              <a:srgbClr val="548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 smtClean="0">
                  <a:solidFill>
                    <a:prstClr val="white"/>
                  </a:solidFill>
                </a:rPr>
                <a:t>Электронный бюджет</a:t>
              </a:r>
              <a:endParaRPr lang="ru-RU" sz="900" dirty="0">
                <a:solidFill>
                  <a:prstClr val="white"/>
                </a:solidFill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2267745" y="789553"/>
              <a:ext cx="2203445" cy="62106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548C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 smtClean="0">
                  <a:solidFill>
                    <a:srgbClr val="000000"/>
                  </a:solidFill>
                </a:rPr>
                <a:t>Федеральное казначейство</a:t>
              </a:r>
              <a:endParaRPr lang="ru-RU" sz="9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6666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ЦИФРОВОЙ РЕГИОН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745192"/>
            <a:ext cx="69298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000"/>
            <a:r>
              <a:rPr lang="ru-RU" sz="800" dirty="0">
                <a:solidFill>
                  <a:srgbClr val="000000"/>
                </a:solidFill>
              </a:rPr>
              <a:t>ЦИФРОВОЙ РЕГИОН – это совокупность комплексных </a:t>
            </a:r>
            <a:r>
              <a:rPr lang="ru-RU" sz="800" dirty="0" smtClean="0">
                <a:solidFill>
                  <a:srgbClr val="000000"/>
                </a:solidFill>
              </a:rPr>
              <a:t>решений для </a:t>
            </a:r>
            <a:r>
              <a:rPr lang="ru-RU" sz="800" dirty="0">
                <a:solidFill>
                  <a:srgbClr val="000000"/>
                </a:solidFill>
              </a:rPr>
              <a:t>субъектов РФ и муниципальных образований, </a:t>
            </a:r>
            <a:r>
              <a:rPr lang="ru-RU" sz="800" dirty="0" smtClean="0">
                <a:solidFill>
                  <a:srgbClr val="000000"/>
                </a:solidFill>
              </a:rPr>
              <a:t>обеспечивающих переход </a:t>
            </a:r>
            <a:r>
              <a:rPr lang="ru-RU" sz="800" dirty="0">
                <a:solidFill>
                  <a:srgbClr val="000000"/>
                </a:solidFill>
              </a:rPr>
              <a:t>к цифровой экономике в условиях </a:t>
            </a:r>
            <a:r>
              <a:rPr lang="ru-RU" sz="800" dirty="0" err="1">
                <a:solidFill>
                  <a:srgbClr val="000000"/>
                </a:solidFill>
              </a:rPr>
              <a:t>импортозамещения</a:t>
            </a:r>
            <a:r>
              <a:rPr lang="ru-RU" sz="800" dirty="0">
                <a:solidFill>
                  <a:srgbClr val="000000"/>
                </a:solidFill>
              </a:rPr>
              <a:t> и  технологий «нового поколения».</a:t>
            </a:r>
          </a:p>
        </p:txBody>
      </p:sp>
      <p:pic>
        <p:nvPicPr>
          <p:cNvPr id="1026" name="Picture 2" descr="C:\Users\tretyakova\Documents\внутренняя встреча с новыми сотрудниками\фот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1592" y="1419622"/>
            <a:ext cx="2763992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retyakova\Documents\внутренняя встреча с новыми сотрудниками\фото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4025"/>
            <a:ext cx="5832648" cy="332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2047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51469"/>
            <a:ext cx="7272808" cy="504057"/>
          </a:xfrm>
        </p:spPr>
        <p:txBody>
          <a:bodyPr/>
          <a:lstStyle/>
          <a:p>
            <a:r>
              <a:rPr lang="ru-RU" dirty="0"/>
              <a:t>Бюджетный процесс РФ (цикл </a:t>
            </a:r>
            <a:r>
              <a:rPr lang="ru-RU" dirty="0" err="1"/>
              <a:t>Шухарта-Дёминга</a:t>
            </a:r>
            <a:r>
              <a:rPr lang="ru-RU" dirty="0"/>
              <a:t>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1554869569"/>
              </p:ext>
            </p:extLst>
          </p:nvPr>
        </p:nvGraphicFramePr>
        <p:xfrm>
          <a:off x="1259632" y="634380"/>
          <a:ext cx="6914268" cy="4313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07504" y="2283718"/>
            <a:ext cx="2232248" cy="864096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ru-RU" sz="700" dirty="0"/>
              <a:t>Не входят в бюджетный процесс: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00" dirty="0" smtClean="0"/>
              <a:t>АС </a:t>
            </a:r>
            <a:r>
              <a:rPr lang="ru-RU" sz="700" dirty="0"/>
              <a:t>«АДМИНИСТРАЦИЯ МУНИЦИПАЛЬНОГО ОБРАЗОВАНИЯ»,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00" dirty="0" smtClean="0"/>
              <a:t>АИС «СОЦИАЛЬНО-ГИГИЕНТИЧЕСКИЙ МОНИТОРИНГ", </a:t>
            </a:r>
            <a:endParaRPr lang="ru-RU" sz="700" dirty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00" dirty="0"/>
              <a:t>АС «УПРАВЛЕНИЕ ИМУЩЕСТВОМ»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438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КОРПОРАТИВНАЯ КУЛЬТУРА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 descr="для_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928678"/>
            <a:ext cx="5913364" cy="386532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57158" y="824982"/>
            <a:ext cx="192881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20B0604020202020204" pitchFamily="2" charset="2"/>
              <a:buChar char="q"/>
            </a:pPr>
            <a:r>
              <a:rPr lang="ru-RU" sz="900" dirty="0"/>
              <a:t>Кадровый резерв</a:t>
            </a:r>
          </a:p>
          <a:p>
            <a:pPr marL="171450" indent="-171450">
              <a:buFont typeface="Wingdings" panose="020B0604020202020204" pitchFamily="2" charset="2"/>
              <a:buChar char="q"/>
            </a:pPr>
            <a:r>
              <a:rPr lang="ru-RU" sz="900" dirty="0"/>
              <a:t>Пул талантов</a:t>
            </a:r>
          </a:p>
          <a:p>
            <a:pPr marL="171450" indent="-171450">
              <a:buFont typeface="Wingdings" panose="020B0604020202020204" pitchFamily="2" charset="2"/>
              <a:buChar char="q"/>
            </a:pPr>
            <a:r>
              <a:rPr lang="ru-RU" sz="900" dirty="0"/>
              <a:t>Карьерное развитие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800523" y="1955616"/>
            <a:ext cx="843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000" dirty="0">
                <a:solidFill>
                  <a:schemeClr val="bg1"/>
                </a:solidFill>
              </a:rPr>
              <a:t>Миссия </a:t>
            </a:r>
          </a:p>
          <a:p>
            <a:pPr lvl="0" algn="ctr"/>
            <a:r>
              <a:rPr lang="ru-RU" sz="1000" dirty="0">
                <a:solidFill>
                  <a:schemeClr val="bg1"/>
                </a:solidFill>
              </a:rPr>
              <a:t>и ценности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998974" y="3548639"/>
            <a:ext cx="11512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Корпоративные </a:t>
            </a:r>
          </a:p>
          <a:p>
            <a:pPr algn="ctr"/>
            <a:r>
              <a:rPr lang="ru-RU" sz="1000" dirty="0">
                <a:solidFill>
                  <a:schemeClr val="bg1"/>
                </a:solidFill>
              </a:rPr>
              <a:t>компетенции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235898" y="1851670"/>
            <a:ext cx="13532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000" dirty="0" err="1" smtClean="0">
                <a:solidFill>
                  <a:schemeClr val="bg1"/>
                </a:solidFill>
              </a:rPr>
              <a:t>Клиенто</a:t>
            </a:r>
            <a:r>
              <a:rPr lang="ru-RU" sz="1000" dirty="0" smtClean="0">
                <a:solidFill>
                  <a:schemeClr val="bg1"/>
                </a:solidFill>
              </a:rPr>
              <a:t>-</a:t>
            </a:r>
          </a:p>
          <a:p>
            <a:pPr lvl="0" algn="ctr"/>
            <a:r>
              <a:rPr lang="ru-RU" sz="1000" dirty="0" smtClean="0">
                <a:solidFill>
                  <a:schemeClr val="bg1"/>
                </a:solidFill>
              </a:rPr>
              <a:t>ориентированность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563573">
            <a:off x="7335659" y="3219823"/>
            <a:ext cx="7906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000" dirty="0">
                <a:solidFill>
                  <a:schemeClr val="bg1"/>
                </a:solidFill>
              </a:rPr>
              <a:t>Работа </a:t>
            </a:r>
          </a:p>
          <a:p>
            <a:pPr lvl="0" algn="ctr"/>
            <a:r>
              <a:rPr lang="ru-RU" sz="1000" dirty="0">
                <a:solidFill>
                  <a:schemeClr val="bg1"/>
                </a:solidFill>
              </a:rPr>
              <a:t>в команде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732240" y="1923686"/>
            <a:ext cx="118974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Приверженность</a:t>
            </a:r>
          </a:p>
        </p:txBody>
      </p:sp>
      <p:sp>
        <p:nvSpPr>
          <p:cNvPr id="15" name="Прямоугольник 14"/>
          <p:cNvSpPr/>
          <p:nvPr/>
        </p:nvSpPr>
        <p:spPr>
          <a:xfrm rot="21233598">
            <a:off x="5025168" y="3274042"/>
            <a:ext cx="10406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Нацеленность</a:t>
            </a:r>
          </a:p>
          <a:p>
            <a:pPr algn="ctr"/>
            <a:r>
              <a:rPr lang="ru-RU" sz="1000" dirty="0">
                <a:solidFill>
                  <a:schemeClr val="bg1"/>
                </a:solidFill>
              </a:rPr>
              <a:t>на инновации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955698" y="2802141"/>
            <a:ext cx="13771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200" dirty="0" smtClean="0"/>
              <a:t>КОМПЕТЕНЦИИ</a:t>
            </a:r>
            <a:endParaRPr lang="ru-RU" sz="1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012160" y="4083926"/>
            <a:ext cx="130195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Профессионализм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294310"/>
            <a:ext cx="265440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/>
              <a:t>Миссия</a:t>
            </a:r>
          </a:p>
          <a:p>
            <a:r>
              <a:rPr lang="ru-RU" sz="900" dirty="0"/>
              <a:t>Мы содействуем развитию информационного общества в России и мире</a:t>
            </a:r>
          </a:p>
        </p:txBody>
      </p:sp>
    </p:spTree>
    <p:extLst>
      <p:ext uri="{BB962C8B-B14F-4D97-AF65-F5344CB8AC3E}">
        <p14:creationId xmlns:p14="http://schemas.microsoft.com/office/powerpoint/2010/main" xmlns="" val="68863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ЦЕННОСТИ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>
          <a:xfrm>
            <a:off x="323528" y="771560"/>
            <a:ext cx="8496622" cy="2739211"/>
          </a:xfrm>
        </p:spPr>
        <p:txBody>
          <a:bodyPr wrap="square">
            <a:spAutoFit/>
          </a:bodyPr>
          <a:lstStyle/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28898"/>
            <a:ext cx="3168352" cy="4467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9815" y="1182692"/>
            <a:ext cx="17939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180000">
              <a:spcBef>
                <a:spcPts val="600"/>
              </a:spcBef>
              <a:buClr>
                <a:schemeClr val="accent5">
                  <a:lumMod val="75000"/>
                </a:schemeClr>
              </a:buClr>
            </a:pPr>
            <a:r>
              <a:rPr lang="ru-RU" sz="1200" dirty="0"/>
              <a:t>Для чего мы вместе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0500" y="2211710"/>
            <a:ext cx="17123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180000">
              <a:spcBef>
                <a:spcPts val="600"/>
              </a:spcBef>
              <a:buClr>
                <a:schemeClr val="accent5">
                  <a:lumMod val="75000"/>
                </a:schemeClr>
              </a:buClr>
            </a:pPr>
            <a:r>
              <a:rPr lang="ru-RU" sz="1200" dirty="0"/>
              <a:t>Почему мы вместе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3713" y="3993692"/>
            <a:ext cx="1718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180000">
              <a:spcBef>
                <a:spcPts val="600"/>
              </a:spcBef>
              <a:buClr>
                <a:schemeClr val="accent5">
                  <a:lumMod val="75000"/>
                </a:schemeClr>
              </a:buClr>
            </a:pPr>
            <a:r>
              <a:rPr lang="ru-RU" sz="1200" dirty="0"/>
              <a:t>Как мы это делаем</a:t>
            </a:r>
          </a:p>
        </p:txBody>
      </p:sp>
    </p:spTree>
    <p:extLst>
      <p:ext uri="{BB962C8B-B14F-4D97-AF65-F5344CB8AC3E}">
        <p14:creationId xmlns:p14="http://schemas.microsoft.com/office/powerpoint/2010/main" xmlns="" val="399465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ЦЕННОСТИ: КОМАНДА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>
          <a:xfrm>
            <a:off x="323528" y="771560"/>
            <a:ext cx="8496622" cy="2739211"/>
          </a:xfrm>
        </p:spPr>
        <p:txBody>
          <a:bodyPr wrap="square">
            <a:spAutoFit/>
          </a:bodyPr>
          <a:lstStyle/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843558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Мы ценим команду </a:t>
            </a:r>
          </a:p>
          <a:p>
            <a:endParaRPr lang="ru-RU" sz="1200" dirty="0"/>
          </a:p>
          <a:p>
            <a:r>
              <a:rPr lang="ru-RU" sz="1200" dirty="0"/>
              <a:t>Мы - команда, потому что только вместе мы можем </a:t>
            </a:r>
            <a:r>
              <a:rPr lang="ru-RU" sz="1200" dirty="0" smtClean="0"/>
              <a:t>создавать эффективные решения</a:t>
            </a:r>
            <a:r>
              <a:rPr lang="ru-RU" sz="1200" dirty="0"/>
              <a:t>.  </a:t>
            </a:r>
          </a:p>
          <a:p>
            <a:r>
              <a:rPr lang="ru-RU" sz="1200" dirty="0"/>
              <a:t>Мы уважаем и поддерживаем друг друга.</a:t>
            </a:r>
          </a:p>
        </p:txBody>
      </p:sp>
      <p:pic>
        <p:nvPicPr>
          <p:cNvPr id="3074" name="Picture 2" descr="C:\Users\tretyakova\Desktop\icons-bold_d\icons-list-2_bold_d_4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318133"/>
            <a:ext cx="3888432" cy="348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5708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23477"/>
            <a:ext cx="6984776" cy="504057"/>
          </a:xfrm>
        </p:spPr>
        <p:txBody>
          <a:bodyPr/>
          <a:lstStyle/>
          <a:p>
            <a:r>
              <a:rPr lang="ru-RU" dirty="0"/>
              <a:t>НАШИ ЦЕННОСТИ</a:t>
            </a:r>
            <a:r>
              <a:rPr lang="ru-RU" dirty="0" smtClean="0"/>
              <a:t>: ПРОФЕССИОНАЛИЗМ 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>
          <a:xfrm>
            <a:off x="323528" y="771560"/>
            <a:ext cx="8496622" cy="2739211"/>
          </a:xfrm>
        </p:spPr>
        <p:txBody>
          <a:bodyPr wrap="square">
            <a:spAutoFit/>
          </a:bodyPr>
          <a:lstStyle/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843558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Мы ценим профессионализм</a:t>
            </a: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Многие из нас работают в компании со студенчества </a:t>
            </a:r>
            <a:r>
              <a:rPr lang="ru-RU" sz="1200" dirty="0" smtClean="0">
                <a:solidFill>
                  <a:prstClr val="black"/>
                </a:solidFill>
              </a:rPr>
              <a:t>и </a:t>
            </a:r>
            <a:r>
              <a:rPr lang="ru-RU" sz="1200" dirty="0">
                <a:solidFill>
                  <a:prstClr val="black"/>
                </a:solidFill>
              </a:rPr>
              <a:t>мы сохраняем эту традицию.  </a:t>
            </a:r>
          </a:p>
          <a:p>
            <a:r>
              <a:rPr lang="ru-RU" sz="1200" dirty="0">
                <a:solidFill>
                  <a:prstClr val="black"/>
                </a:solidFill>
              </a:rPr>
              <a:t>Мы ценим и развиваем профессионализм, делимся </a:t>
            </a:r>
            <a:r>
              <a:rPr lang="ru-RU" sz="1200" dirty="0" smtClean="0">
                <a:solidFill>
                  <a:prstClr val="black"/>
                </a:solidFill>
              </a:rPr>
              <a:t>знаниями </a:t>
            </a:r>
            <a:r>
              <a:rPr lang="ru-RU" sz="1200" dirty="0">
                <a:solidFill>
                  <a:prstClr val="black"/>
                </a:solidFill>
              </a:rPr>
              <a:t>и опытом.</a:t>
            </a:r>
          </a:p>
        </p:txBody>
      </p:sp>
      <p:pic>
        <p:nvPicPr>
          <p:cNvPr id="4098" name="Picture 2" descr="C:\Users\tretyakova\Desktop\icons-bold_d\icons-list-2_bold_d_5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3" y="1779662"/>
            <a:ext cx="3672407" cy="3292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940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23477"/>
            <a:ext cx="6984776" cy="504057"/>
          </a:xfrm>
        </p:spPr>
        <p:txBody>
          <a:bodyPr/>
          <a:lstStyle/>
          <a:p>
            <a:r>
              <a:rPr lang="ru-RU" dirty="0"/>
              <a:t>НАШИ ЦЕННОСТИ</a:t>
            </a:r>
            <a:r>
              <a:rPr lang="ru-RU" dirty="0" smtClean="0"/>
              <a:t>: РЕЗУЛЬТАТ 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>
          <a:xfrm>
            <a:off x="323528" y="771560"/>
            <a:ext cx="8496622" cy="2739211"/>
          </a:xfrm>
        </p:spPr>
        <p:txBody>
          <a:bodyPr wrap="square">
            <a:spAutoFit/>
          </a:bodyPr>
          <a:lstStyle/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843558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Мы ценим результат</a:t>
            </a: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Для нас любая цель достижима.</a:t>
            </a:r>
          </a:p>
        </p:txBody>
      </p:sp>
      <p:pic>
        <p:nvPicPr>
          <p:cNvPr id="5122" name="Picture 2" descr="C:\Users\tretyakova\Desktop\icons-bold_d\icons-list-2_bold_d_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19003" y="1347614"/>
            <a:ext cx="4081389" cy="365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3667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ЦЕННОСТИ: КЛИЕНТЫ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67544" y="843558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Мы ценим наших клиентов</a:t>
            </a: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Мы - надежные и ответственные партнеры </a:t>
            </a:r>
            <a:r>
              <a:rPr lang="ru-RU" sz="1200" dirty="0" smtClean="0">
                <a:solidFill>
                  <a:prstClr val="black"/>
                </a:solidFill>
              </a:rPr>
              <a:t>для </a:t>
            </a:r>
            <a:r>
              <a:rPr lang="ru-RU" sz="1200" dirty="0">
                <a:solidFill>
                  <a:prstClr val="black"/>
                </a:solidFill>
              </a:rPr>
              <a:t>наших клиентов.</a:t>
            </a:r>
          </a:p>
        </p:txBody>
      </p:sp>
      <p:pic>
        <p:nvPicPr>
          <p:cNvPr id="6146" name="Picture 2" descr="C:\Users\tretyakova\Desktop\icons-bold_d\icons-list-2_bold_d_4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07654"/>
            <a:ext cx="2978967" cy="267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8314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ЦЕННОСТИ: АКТИВНАЯ ПОЗИЦИЯ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843558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Мы ценим активную позицию</a:t>
            </a: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Мы стремимся к росту и развитию.</a:t>
            </a:r>
          </a:p>
          <a:p>
            <a:r>
              <a:rPr lang="ru-RU" sz="1200" dirty="0">
                <a:solidFill>
                  <a:prstClr val="black"/>
                </a:solidFill>
              </a:rPr>
              <a:t>Изменяя себя, мы изменяем мир.</a:t>
            </a:r>
          </a:p>
        </p:txBody>
      </p:sp>
      <p:pic>
        <p:nvPicPr>
          <p:cNvPr id="7170" name="Picture 2" descr="C:\Users\tretyakova\Desktop\icons-bold_d\icons-list-2_bold_d_8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33862" y="1390997"/>
            <a:ext cx="3726829" cy="334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6780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 smtClean="0"/>
              <a:t>КОМПЕТЕНЦИЯ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z="800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 sz="8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>
          <a:xfrm>
            <a:off x="323528" y="771560"/>
            <a:ext cx="8496622" cy="2739211"/>
          </a:xfrm>
        </p:spPr>
        <p:txBody>
          <a:bodyPr wrap="square">
            <a:spAutoFit/>
          </a:bodyPr>
          <a:lstStyle/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</p:txBody>
      </p:sp>
      <p:pic>
        <p:nvPicPr>
          <p:cNvPr id="34" name="Рисунок 33" descr="к-10-стр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78556" y="889483"/>
            <a:ext cx="4129948" cy="4111154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6551001" y="2807067"/>
            <a:ext cx="9733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/>
              <a:t>Компетенция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796149" y="3693689"/>
            <a:ext cx="63831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Навыки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5775310" y="1867597"/>
            <a:ext cx="7409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Личность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396114" y="3724985"/>
            <a:ext cx="84830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Мотивация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7558145" y="1889621"/>
            <a:ext cx="61427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Знания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710362" y="771551"/>
            <a:ext cx="97654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Компетенции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3357554" y="3939910"/>
            <a:ext cx="16430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</a:rPr>
              <a:t>Сопровождение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3357554" y="4155934"/>
            <a:ext cx="20002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</a:rPr>
              <a:t>Аналитика и методология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4528" y="1894909"/>
            <a:ext cx="4572000" cy="201593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80000">
              <a:spcBef>
                <a:spcPts val="600"/>
              </a:spcBef>
              <a:buClr>
                <a:schemeClr val="accent5">
                  <a:lumMod val="75000"/>
                </a:schemeClr>
              </a:buClr>
            </a:pPr>
            <a:r>
              <a:rPr lang="ru-RU" sz="1000" b="1" dirty="0"/>
              <a:t>Компетенция</a:t>
            </a:r>
            <a:r>
              <a:rPr lang="ru-RU" sz="1000" dirty="0"/>
              <a:t> — это наблюдаемое поведение, которое человек демонстрирует на рабочем месте и которое определяет его успешность как сотрудника</a:t>
            </a:r>
          </a:p>
          <a:p>
            <a:pPr indent="180000">
              <a:spcBef>
                <a:spcPts val="600"/>
              </a:spcBef>
              <a:buClr>
                <a:schemeClr val="accent5">
                  <a:lumMod val="75000"/>
                </a:schemeClr>
              </a:buClr>
            </a:pPr>
            <a:r>
              <a:rPr lang="ru-RU" sz="1000" dirty="0" smtClean="0"/>
              <a:t>Структура компетенции:</a:t>
            </a:r>
          </a:p>
          <a:p>
            <a:pPr marL="171450" indent="-171450">
              <a:spcBef>
                <a:spcPts val="600"/>
              </a:spcBef>
              <a:buClr>
                <a:schemeClr val="accent5">
                  <a:lumMod val="75000"/>
                </a:schemeClr>
              </a:buClr>
              <a:buFont typeface="Wingdings" panose="020B0604020202020204" pitchFamily="2" charset="2"/>
              <a:buChar char="ü"/>
            </a:pPr>
            <a:r>
              <a:rPr lang="ru-RU" sz="1000" dirty="0" smtClean="0"/>
              <a:t>Развито</a:t>
            </a:r>
          </a:p>
          <a:p>
            <a:pPr marL="171450" indent="-171450">
              <a:spcBef>
                <a:spcPts val="600"/>
              </a:spcBef>
              <a:buClr>
                <a:schemeClr val="accent5">
                  <a:lumMod val="75000"/>
                </a:schemeClr>
              </a:buClr>
              <a:buFont typeface="Wingdings" panose="020B0604020202020204" pitchFamily="2" charset="2"/>
              <a:buChar char="ü"/>
            </a:pPr>
            <a:r>
              <a:rPr lang="ru-RU" sz="1000" dirty="0" smtClean="0"/>
              <a:t>Не развито</a:t>
            </a:r>
          </a:p>
          <a:p>
            <a:pPr marL="171450" indent="-171450">
              <a:spcBef>
                <a:spcPts val="600"/>
              </a:spcBef>
              <a:buClr>
                <a:schemeClr val="accent5">
                  <a:lumMod val="75000"/>
                </a:schemeClr>
              </a:buClr>
              <a:buFont typeface="Wingdings" panose="020B0604020202020204" pitchFamily="2" charset="2"/>
              <a:buChar char="ü"/>
            </a:pPr>
            <a:r>
              <a:rPr lang="ru-RU" sz="1000" dirty="0" smtClean="0"/>
              <a:t>Чрезмерно используется </a:t>
            </a:r>
          </a:p>
          <a:p>
            <a:pPr indent="180000">
              <a:spcBef>
                <a:spcPts val="600"/>
              </a:spcBef>
              <a:buClr>
                <a:schemeClr val="accent5">
                  <a:lumMod val="75000"/>
                </a:schemeClr>
              </a:buClr>
            </a:pPr>
            <a:r>
              <a:rPr lang="ru-RU" sz="1000" dirty="0" smtClean="0"/>
              <a:t>Компетенция </a:t>
            </a:r>
            <a:r>
              <a:rPr lang="ru-RU" sz="1000" dirty="0"/>
              <a:t>развита, если: человек демонстрирует желательное поведение на регулярной основе и не демонстрирует деструктивное поведение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399465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Система компетенций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3568" y="1545636"/>
            <a:ext cx="3456384" cy="29703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7A1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27584" y="1579891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Bebas Neue Regular" pitchFamily="2" charset="-52"/>
              </a:rPr>
              <a:t>Профессиональные компетенции</a:t>
            </a:r>
            <a:endParaRPr lang="ru-RU" sz="1400" dirty="0">
              <a:latin typeface="Bebas Neue Regular" pitchFamily="2" charset="-52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789552"/>
            <a:ext cx="8640960" cy="378042"/>
          </a:xfrm>
          <a:prstGeom prst="roundRect">
            <a:avLst>
              <a:gd name="adj" fmla="val 11392"/>
            </a:avLst>
          </a:prstGeom>
          <a:solidFill>
            <a:srgbClr val="008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95536" y="843558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Bebas Neue Regular" pitchFamily="2" charset="-52"/>
              </a:rPr>
              <a:t>Компетенции НПО «Криста» </a:t>
            </a:r>
            <a:endParaRPr lang="ru-RU" sz="2000" dirty="0">
              <a:solidFill>
                <a:schemeClr val="bg1"/>
              </a:solidFill>
              <a:latin typeface="Bebas Neue Regular" pitchFamily="2" charset="-52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043608" y="2868783"/>
            <a:ext cx="3096344" cy="29703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7A1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157621" y="2903038"/>
            <a:ext cx="2838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Bebas Neue Regular" pitchFamily="2" charset="-52"/>
              </a:rPr>
              <a:t>Р</a:t>
            </a:r>
            <a:r>
              <a:rPr lang="ru-RU" sz="1400" dirty="0" smtClean="0">
                <a:latin typeface="Bebas Neue Regular" pitchFamily="2" charset="-52"/>
              </a:rPr>
              <a:t>азработка</a:t>
            </a:r>
            <a:endParaRPr lang="ru-RU" sz="1400" dirty="0">
              <a:latin typeface="Bebas Neue Regular" pitchFamily="2" charset="-52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043608" y="2436735"/>
            <a:ext cx="3096344" cy="29703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7A1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1157621" y="2470990"/>
            <a:ext cx="2838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Bebas Neue Regular" pitchFamily="2" charset="-52"/>
              </a:rPr>
              <a:t>Методология  и аналитика</a:t>
            </a:r>
            <a:endParaRPr lang="ru-RU" sz="1400" dirty="0">
              <a:latin typeface="Bebas Neue Regular" pitchFamily="2" charset="-52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043608" y="2002836"/>
            <a:ext cx="3096344" cy="29703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7A1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157621" y="2037091"/>
            <a:ext cx="2838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Bebas Neue Regular" pitchFamily="2" charset="-52"/>
              </a:rPr>
              <a:t>С</a:t>
            </a:r>
            <a:r>
              <a:rPr lang="ru-RU" sz="1400" dirty="0" smtClean="0">
                <a:latin typeface="Bebas Neue Regular" pitchFamily="2" charset="-52"/>
              </a:rPr>
              <a:t>опровождение</a:t>
            </a:r>
            <a:endParaRPr lang="ru-RU" sz="1400" dirty="0">
              <a:latin typeface="Bebas Neue Regular" pitchFamily="2" charset="-52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004048" y="1545636"/>
            <a:ext cx="3456384" cy="29703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7A1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5148064" y="1579891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Bebas Neue Regular" pitchFamily="2" charset="-52"/>
              </a:rPr>
              <a:t>Поведенческие компетенции</a:t>
            </a:r>
            <a:endParaRPr lang="ru-RU" sz="1400" dirty="0">
              <a:latin typeface="Bebas Neue Regular" pitchFamily="2" charset="-52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364088" y="2868783"/>
            <a:ext cx="3096344" cy="29703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7A1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5478101" y="2903038"/>
            <a:ext cx="2838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Bebas Neue Regular" pitchFamily="2" charset="-52"/>
              </a:rPr>
              <a:t>Специальные компетенции</a:t>
            </a:r>
            <a:endParaRPr lang="ru-RU" sz="1400" dirty="0">
              <a:latin typeface="Bebas Neue Regular" pitchFamily="2" charset="-52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364088" y="2436735"/>
            <a:ext cx="3096344" cy="29703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7A1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5478101" y="2470990"/>
            <a:ext cx="2838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Bebas Neue Regular" pitchFamily="2" charset="-52"/>
              </a:rPr>
              <a:t>Управленческие компетенции</a:t>
            </a:r>
            <a:endParaRPr lang="ru-RU" sz="1400" dirty="0">
              <a:latin typeface="Bebas Neue Regular" pitchFamily="2" charset="-52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364088" y="2002836"/>
            <a:ext cx="3096344" cy="29703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7A1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5478101" y="2037091"/>
            <a:ext cx="2838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Bebas Neue Regular" pitchFamily="2" charset="-52"/>
              </a:rPr>
              <a:t>Корпоративные компетенции</a:t>
            </a:r>
            <a:endParaRPr lang="ru-RU" sz="1400" dirty="0">
              <a:latin typeface="Bebas Neue Regular" pitchFamily="2" charset="-52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724128" y="3273828"/>
            <a:ext cx="2736304" cy="29703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7A1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5796137" y="3308083"/>
            <a:ext cx="25622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Bebas Neue Regular" pitchFamily="2" charset="-52"/>
              </a:rPr>
              <a:t>С</a:t>
            </a:r>
            <a:r>
              <a:rPr lang="ru-RU" sz="1400" dirty="0" smtClean="0">
                <a:latin typeface="Bebas Neue Regular" pitchFamily="2" charset="-52"/>
              </a:rPr>
              <a:t>опровождение</a:t>
            </a:r>
            <a:endParaRPr lang="ru-RU" sz="1400" dirty="0">
              <a:latin typeface="Bebas Neue Regular" pitchFamily="2" charset="-52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724128" y="3678873"/>
            <a:ext cx="2736304" cy="29703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7A1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850143" y="3713128"/>
            <a:ext cx="2508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Bebas Neue Regular" pitchFamily="2" charset="-52"/>
              </a:rPr>
              <a:t>Методология и аналитика</a:t>
            </a:r>
            <a:endParaRPr lang="ru-RU" sz="1400" dirty="0">
              <a:latin typeface="Bebas Neue Regular" pitchFamily="2" charset="-52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24128" y="4083918"/>
            <a:ext cx="2736304" cy="29703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7A1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5850143" y="4118173"/>
            <a:ext cx="2508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Bebas Neue Regular" pitchFamily="2" charset="-52"/>
              </a:rPr>
              <a:t>Р</a:t>
            </a:r>
            <a:r>
              <a:rPr lang="ru-RU" sz="1400" dirty="0" smtClean="0">
                <a:latin typeface="Bebas Neue Regular" pitchFamily="2" charset="-52"/>
              </a:rPr>
              <a:t>азработка</a:t>
            </a:r>
            <a:endParaRPr lang="ru-RU" sz="1400" dirty="0">
              <a:latin typeface="Bebas Neue Regular" pitchFamily="2" charset="-52"/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611560" y="1167594"/>
            <a:ext cx="0" cy="5400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683568" y="3003798"/>
            <a:ext cx="3600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683568" y="2571750"/>
            <a:ext cx="3600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683568" y="2139702"/>
            <a:ext cx="3600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611560" y="1707654"/>
            <a:ext cx="720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683568" y="1815666"/>
            <a:ext cx="0" cy="16741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4932040" y="1167594"/>
            <a:ext cx="0" cy="5400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5004048" y="3003798"/>
            <a:ext cx="3600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5004048" y="2571750"/>
            <a:ext cx="3600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5004048" y="2139702"/>
            <a:ext cx="3600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4932040" y="1707654"/>
            <a:ext cx="720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5004048" y="1815666"/>
            <a:ext cx="0" cy="11881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5364088" y="4245936"/>
            <a:ext cx="3600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5364088" y="3813888"/>
            <a:ext cx="3600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5364088" y="3435846"/>
            <a:ext cx="3600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5364088" y="3111810"/>
            <a:ext cx="0" cy="15661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Скругленный прямоугольник 43"/>
          <p:cNvSpPr/>
          <p:nvPr/>
        </p:nvSpPr>
        <p:spPr>
          <a:xfrm>
            <a:off x="5724128" y="4503251"/>
            <a:ext cx="2736304" cy="29703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7A1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5850143" y="4537506"/>
            <a:ext cx="2508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Bebas Neue Regular" pitchFamily="2" charset="-52"/>
              </a:rPr>
              <a:t>П</a:t>
            </a:r>
            <a:r>
              <a:rPr lang="ru-RU" sz="1400" dirty="0" smtClean="0">
                <a:latin typeface="Bebas Neue Regular" pitchFamily="2" charset="-52"/>
              </a:rPr>
              <a:t>родажи</a:t>
            </a:r>
            <a:endParaRPr lang="ru-RU" sz="1400" dirty="0">
              <a:latin typeface="Bebas Neue Regular" pitchFamily="2" charset="-52"/>
            </a:endParaRP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5364088" y="4665269"/>
            <a:ext cx="3600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Скругленный прямоугольник 49"/>
          <p:cNvSpPr/>
          <p:nvPr/>
        </p:nvSpPr>
        <p:spPr>
          <a:xfrm>
            <a:off x="1043608" y="3327834"/>
            <a:ext cx="3096344" cy="29703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7A1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/>
          <p:cNvSpPr txBox="1"/>
          <p:nvPr/>
        </p:nvSpPr>
        <p:spPr>
          <a:xfrm>
            <a:off x="1169622" y="3362089"/>
            <a:ext cx="2838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Bebas Neue Regular" pitchFamily="2" charset="-52"/>
              </a:rPr>
              <a:t>П</a:t>
            </a:r>
            <a:r>
              <a:rPr lang="ru-RU" sz="1400" dirty="0" smtClean="0">
                <a:latin typeface="Bebas Neue Regular" pitchFamily="2" charset="-52"/>
              </a:rPr>
              <a:t>родажи</a:t>
            </a:r>
            <a:endParaRPr lang="ru-RU" sz="1400" dirty="0">
              <a:latin typeface="Bebas Neue Regular" pitchFamily="2" charset="-52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683568" y="3489852"/>
            <a:ext cx="3600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КОМПЕТЕНТНОСТНЫЙ ПОДХОД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668344" y="4280316"/>
            <a:ext cx="1152128" cy="273844"/>
          </a:xfrm>
        </p:spPr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>
          <a:xfrm>
            <a:off x="323528" y="771560"/>
            <a:ext cx="8496622" cy="2739211"/>
          </a:xfrm>
        </p:spPr>
        <p:txBody>
          <a:bodyPr wrap="square">
            <a:spAutoFit/>
          </a:bodyPr>
          <a:lstStyle/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rot="5400000">
            <a:off x="4398744" y="4515164"/>
            <a:ext cx="144000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6041818" y="4515164"/>
            <a:ext cx="144000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7684892" y="4515164"/>
            <a:ext cx="144000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1928794" y="555526"/>
            <a:ext cx="5072098" cy="500066"/>
          </a:xfrm>
          <a:prstGeom prst="rect">
            <a:avLst/>
          </a:prstGeom>
          <a:solidFill>
            <a:srgbClr val="66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28596" y="2067701"/>
            <a:ext cx="1512000" cy="2376265"/>
          </a:xfrm>
          <a:prstGeom prst="rect">
            <a:avLst/>
          </a:prstGeom>
          <a:solidFill>
            <a:srgbClr val="9BC93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с двумя скругленными соседними углами 23"/>
          <p:cNvSpPr/>
          <p:nvPr/>
        </p:nvSpPr>
        <p:spPr>
          <a:xfrm>
            <a:off x="428596" y="1534384"/>
            <a:ext cx="1512000" cy="547361"/>
          </a:xfrm>
          <a:prstGeom prst="round2SameRect">
            <a:avLst/>
          </a:prstGeom>
          <a:solidFill>
            <a:srgbClr val="91BD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7000892" y="2067694"/>
            <a:ext cx="1512000" cy="2376264"/>
          </a:xfrm>
          <a:prstGeom prst="rect">
            <a:avLst/>
          </a:prstGeom>
          <a:solidFill>
            <a:srgbClr val="6692C2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с двумя скругленными соседними углами 25"/>
          <p:cNvSpPr/>
          <p:nvPr/>
        </p:nvSpPr>
        <p:spPr>
          <a:xfrm>
            <a:off x="7000892" y="1534384"/>
            <a:ext cx="1512000" cy="547361"/>
          </a:xfrm>
          <a:prstGeom prst="round2SameRect">
            <a:avLst/>
          </a:prstGeom>
          <a:solidFill>
            <a:srgbClr val="477A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928794" y="615008"/>
            <a:ext cx="507209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Работа с персоналом + </a:t>
            </a:r>
            <a:r>
              <a:rPr lang="ru-RU" sz="1000" dirty="0" err="1">
                <a:solidFill>
                  <a:schemeClr val="bg1"/>
                </a:solidFill>
              </a:rPr>
              <a:t>компетентностный</a:t>
            </a:r>
            <a:r>
              <a:rPr lang="ru-RU" sz="1000" dirty="0">
                <a:solidFill>
                  <a:schemeClr val="bg1"/>
                </a:solidFill>
              </a:rPr>
              <a:t> подход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28596" y="2211721"/>
            <a:ext cx="15001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/>
              <a:t>Оценка кандидатов и сотрудников по одним и тем же критериям — сделать систему прозрачной и понятной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071670" y="2067694"/>
            <a:ext cx="1512000" cy="2376264"/>
          </a:xfrm>
          <a:prstGeom prst="rect">
            <a:avLst/>
          </a:prstGeom>
          <a:solidFill>
            <a:srgbClr val="6692C2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714744" y="2067694"/>
            <a:ext cx="1512000" cy="2376264"/>
          </a:xfrm>
          <a:prstGeom prst="rect">
            <a:avLst/>
          </a:prstGeom>
          <a:solidFill>
            <a:srgbClr val="9680B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357818" y="2067694"/>
            <a:ext cx="1512000" cy="2376264"/>
          </a:xfrm>
          <a:prstGeom prst="rect">
            <a:avLst/>
          </a:prstGeom>
          <a:solidFill>
            <a:srgbClr val="0389A2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000892" y="1687917"/>
            <a:ext cx="1500198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000" dirty="0" smtClean="0">
                <a:solidFill>
                  <a:schemeClr val="bg1"/>
                </a:solidFill>
              </a:rPr>
              <a:t>Управление талантами </a:t>
            </a:r>
            <a:r>
              <a:rPr lang="ru-RU" sz="1000" dirty="0">
                <a:solidFill>
                  <a:schemeClr val="bg1"/>
                </a:solidFill>
              </a:rPr>
              <a:t>и кадровым резервом</a:t>
            </a:r>
          </a:p>
        </p:txBody>
      </p:sp>
      <p:sp>
        <p:nvSpPr>
          <p:cNvPr id="33" name="Прямоугольник с двумя скругленными соседними углами 32"/>
          <p:cNvSpPr/>
          <p:nvPr/>
        </p:nvSpPr>
        <p:spPr>
          <a:xfrm>
            <a:off x="5357818" y="1534384"/>
            <a:ext cx="1512000" cy="547361"/>
          </a:xfrm>
          <a:prstGeom prst="round2SameRect">
            <a:avLst/>
          </a:prstGeom>
          <a:solidFill>
            <a:srgbClr val="0272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с двумя скругленными соседними углами 33"/>
          <p:cNvSpPr/>
          <p:nvPr/>
        </p:nvSpPr>
        <p:spPr>
          <a:xfrm>
            <a:off x="3714744" y="1534384"/>
            <a:ext cx="1512000" cy="547361"/>
          </a:xfrm>
          <a:prstGeom prst="round2SameRect">
            <a:avLst/>
          </a:prstGeom>
          <a:solidFill>
            <a:srgbClr val="8168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с двумя скругленными соседними углами 34"/>
          <p:cNvSpPr/>
          <p:nvPr/>
        </p:nvSpPr>
        <p:spPr>
          <a:xfrm>
            <a:off x="2071670" y="1534384"/>
            <a:ext cx="1512000" cy="547361"/>
          </a:xfrm>
          <a:prstGeom prst="round2SameRect">
            <a:avLst/>
          </a:prstGeom>
          <a:solidFill>
            <a:srgbClr val="66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184728" y="1563646"/>
            <a:ext cx="1285884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vl="0"/>
            <a:r>
              <a:rPr lang="ru-RU" sz="1000" dirty="0">
                <a:solidFill>
                  <a:schemeClr val="bg1"/>
                </a:solidFill>
              </a:rPr>
              <a:t>Управление эффективностью работы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541654" y="1779662"/>
            <a:ext cx="1285884" cy="15388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vl="0" algn="ctr"/>
            <a:r>
              <a:rPr lang="ru-RU" sz="1000" dirty="0" err="1">
                <a:solidFill>
                  <a:schemeClr val="bg1"/>
                </a:solidFill>
              </a:rPr>
              <a:t>Найм</a:t>
            </a:r>
            <a:r>
              <a:rPr lang="ru-RU" sz="1000" dirty="0">
                <a:solidFill>
                  <a:schemeClr val="bg1"/>
                </a:solidFill>
              </a:rPr>
              <a:t> и адаптация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123744" y="2211718"/>
            <a:ext cx="1385715" cy="116955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000" dirty="0"/>
              <a:t>Помогает выделить критерии успешного выполнения работы</a:t>
            </a:r>
          </a:p>
          <a:p>
            <a:pPr>
              <a:spcBef>
                <a:spcPts val="1200"/>
              </a:spcBef>
            </a:pPr>
            <a:r>
              <a:rPr lang="ru-RU" sz="1000" dirty="0"/>
              <a:t>Повышает уровень объективности при аттестации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827802" y="1779662"/>
            <a:ext cx="1285884" cy="15388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vl="0">
              <a:spcBef>
                <a:spcPts val="1200"/>
              </a:spcBef>
            </a:pPr>
            <a:r>
              <a:rPr lang="ru-RU" sz="1000" dirty="0">
                <a:solidFill>
                  <a:schemeClr val="bg1"/>
                </a:solidFill>
              </a:rPr>
              <a:t>Обучение </a:t>
            </a:r>
            <a:r>
              <a:rPr lang="ru-RU" sz="1000" dirty="0" smtClean="0">
                <a:solidFill>
                  <a:schemeClr val="bg1"/>
                </a:solidFill>
              </a:rPr>
              <a:t>и </a:t>
            </a:r>
            <a:r>
              <a:rPr lang="ru-RU" sz="1000" dirty="0">
                <a:solidFill>
                  <a:schemeClr val="bg1"/>
                </a:solidFill>
              </a:rPr>
              <a:t>развитие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79912" y="2043302"/>
            <a:ext cx="1435030" cy="240065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000" dirty="0"/>
              <a:t>Помогает сотрудникам определить сильные стороны и зоны для развития</a:t>
            </a:r>
          </a:p>
          <a:p>
            <a:pPr>
              <a:spcBef>
                <a:spcPts val="1200"/>
              </a:spcBef>
            </a:pPr>
            <a:r>
              <a:rPr lang="ru-RU" sz="1000" dirty="0"/>
              <a:t>Помогает составить план развития, отвечающий задачам</a:t>
            </a:r>
          </a:p>
          <a:p>
            <a:pPr>
              <a:spcBef>
                <a:spcPts val="1200"/>
              </a:spcBef>
            </a:pPr>
            <a:r>
              <a:rPr lang="ru-RU" sz="1000" dirty="0"/>
              <a:t>Дает </a:t>
            </a:r>
            <a:r>
              <a:rPr lang="ru-RU" sz="1000" dirty="0" smtClean="0"/>
              <a:t>возможность </a:t>
            </a:r>
            <a:r>
              <a:rPr lang="ru-RU" sz="1000" dirty="0"/>
              <a:t>выявить потребности в обучении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5470876" y="1779662"/>
            <a:ext cx="1285884" cy="15388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000" dirty="0" smtClean="0">
                <a:solidFill>
                  <a:schemeClr val="bg1"/>
                </a:solidFill>
              </a:rPr>
              <a:t>Работа с </a:t>
            </a:r>
            <a:r>
              <a:rPr lang="ru-RU" sz="1000" dirty="0">
                <a:solidFill>
                  <a:schemeClr val="bg1"/>
                </a:solidFill>
              </a:rPr>
              <a:t>мотивацией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5357818" y="2655925"/>
            <a:ext cx="1512000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spcBef>
                <a:spcPts val="1200"/>
              </a:spcBef>
            </a:pPr>
            <a:r>
              <a:rPr lang="ru-RU" sz="1000" dirty="0"/>
              <a:t>Оценка мотивации сотрудника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7000892" y="2139704"/>
            <a:ext cx="1500198" cy="20928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000" dirty="0"/>
              <a:t>Позволяет  руководителями принимать объективные решения о продвижении сотрудников</a:t>
            </a:r>
          </a:p>
          <a:p>
            <a:pPr>
              <a:spcBef>
                <a:spcPts val="1200"/>
              </a:spcBef>
            </a:pPr>
            <a:r>
              <a:rPr lang="ru-RU" sz="1000" dirty="0"/>
              <a:t>Дает возможность прозрачного карьерного планирования для сотрудника</a:t>
            </a: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>
            <a:off x="1185390" y="1248624"/>
            <a:ext cx="6572296" cy="158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5400000">
            <a:off x="1077439" y="1354987"/>
            <a:ext cx="214314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>
            <a:off x="2720513" y="1354987"/>
            <a:ext cx="214314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4363587" y="1354987"/>
            <a:ext cx="214314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5400000">
            <a:off x="6006661" y="1354987"/>
            <a:ext cx="214314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>
            <a:off x="7649735" y="1354987"/>
            <a:ext cx="214314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4469950" y="4586370"/>
            <a:ext cx="3276000" cy="158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4355976" y="4587982"/>
            <a:ext cx="35992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000" dirty="0"/>
              <a:t>Зона ответственности службы управления персоналом </a:t>
            </a:r>
          </a:p>
        </p:txBody>
      </p:sp>
    </p:spTree>
    <p:extLst>
      <p:ext uri="{BB962C8B-B14F-4D97-AF65-F5344CB8AC3E}">
        <p14:creationId xmlns:p14="http://schemas.microsoft.com/office/powerpoint/2010/main" xmlns="" val="68863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51470"/>
            <a:ext cx="6984776" cy="504057"/>
          </a:xfrm>
        </p:spPr>
        <p:txBody>
          <a:bodyPr/>
          <a:lstStyle/>
          <a:p>
            <a:r>
              <a:rPr lang="ru-RU" dirty="0" smtClean="0"/>
              <a:t>АДАПТАЦИЯ НОВЫХ СОТРУДНИКОВ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>
          <a:xfrm>
            <a:off x="323528" y="771560"/>
            <a:ext cx="8496622" cy="2739211"/>
          </a:xfrm>
        </p:spPr>
        <p:txBody>
          <a:bodyPr wrap="square">
            <a:spAutoFit/>
          </a:bodyPr>
          <a:lstStyle/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</p:txBody>
      </p:sp>
      <p:pic>
        <p:nvPicPr>
          <p:cNvPr id="11" name="Рисунок 10" descr="всякие-штучк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9712" y="915570"/>
            <a:ext cx="6521378" cy="391282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654400" y="1142624"/>
            <a:ext cx="2857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</a:rPr>
              <a:t>1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97525" y="1666432"/>
            <a:ext cx="2857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</a:rPr>
              <a:t>2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499992" y="2206193"/>
            <a:ext cx="2857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</a:rPr>
              <a:t>3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851920" y="2702710"/>
            <a:ext cx="2857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</a:rPr>
              <a:t>4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350144" y="3302863"/>
            <a:ext cx="2857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</a:rPr>
              <a:t>5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758100" y="3796927"/>
            <a:ext cx="2857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</a:rPr>
              <a:t>6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126008" y="4341753"/>
            <a:ext cx="285752" cy="276999"/>
          </a:xfrm>
          <a:prstGeom prst="rect">
            <a:avLst/>
          </a:prstGeom>
        </p:spPr>
        <p:txBody>
          <a:bodyPr wrap="square" rIns="0" anchor="ctr" anchorCtr="0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</a:rPr>
              <a:t>7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07636" y="4341753"/>
            <a:ext cx="313251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000" dirty="0" smtClean="0">
                <a:solidFill>
                  <a:schemeClr val="bg1"/>
                </a:solidFill>
              </a:rPr>
              <a:t>Профессиональный рост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30928" y="3795886"/>
            <a:ext cx="2928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schemeClr val="bg1"/>
                </a:solidFill>
              </a:rPr>
              <a:t>Выход на уровень эффективности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977740" y="2067694"/>
            <a:ext cx="228059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schemeClr val="bg1"/>
                </a:solidFill>
              </a:rPr>
              <a:t>Период адаптации в соответствии с планом прохождения испытательного срока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427644" y="2675696"/>
            <a:ext cx="23045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schemeClr val="bg1"/>
                </a:solidFill>
              </a:rPr>
              <a:t>Оценка нового сотрудника / первичная аттестация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3147814"/>
            <a:ext cx="245198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schemeClr val="bg1"/>
                </a:solidFill>
              </a:rPr>
              <a:t>Обратная связь по итогам прохождения испытательного срока и план дальнейшего развития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685915" y="1666432"/>
            <a:ext cx="11993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bg1"/>
                </a:solidFill>
              </a:rPr>
              <a:t>Приём на работу</a:t>
            </a:r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56176" y="1142624"/>
            <a:ext cx="133241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schemeClr val="bg1"/>
                </a:solidFill>
              </a:rPr>
              <a:t>Оценка соискателя</a:t>
            </a:r>
            <a:endParaRPr lang="en-GB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257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КАРЬЕРНОЕ РАЗВИТИЕ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>
          <a:xfrm>
            <a:off x="323528" y="771560"/>
            <a:ext cx="8496622" cy="2739211"/>
          </a:xfrm>
        </p:spPr>
        <p:txBody>
          <a:bodyPr wrap="square">
            <a:spAutoFit/>
          </a:bodyPr>
          <a:lstStyle/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</p:txBody>
      </p:sp>
      <p:sp>
        <p:nvSpPr>
          <p:cNvPr id="11" name="Прямоугольник с двумя вырезанными соседними углами 10"/>
          <p:cNvSpPr/>
          <p:nvPr/>
        </p:nvSpPr>
        <p:spPr>
          <a:xfrm>
            <a:off x="468000" y="1306772"/>
            <a:ext cx="2428892" cy="607223"/>
          </a:xfrm>
          <a:prstGeom prst="snip2SameRect">
            <a:avLst/>
          </a:prstGeom>
          <a:solidFill>
            <a:srgbClr val="3997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8000" y="1913988"/>
            <a:ext cx="2428892" cy="2143140"/>
          </a:xfrm>
          <a:prstGeom prst="rect">
            <a:avLst/>
          </a:prstGeom>
          <a:solidFill>
            <a:srgbClr val="4F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с двумя вырезанными соседними углами 18"/>
          <p:cNvSpPr/>
          <p:nvPr/>
        </p:nvSpPr>
        <p:spPr>
          <a:xfrm>
            <a:off x="3267008" y="1306772"/>
            <a:ext cx="2428892" cy="607223"/>
          </a:xfrm>
          <a:prstGeom prst="snip2SameRect">
            <a:avLst/>
          </a:prstGeom>
          <a:solidFill>
            <a:srgbClr val="477A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267008" y="1913988"/>
            <a:ext cx="2428892" cy="2143140"/>
          </a:xfrm>
          <a:prstGeom prst="rect">
            <a:avLst/>
          </a:prstGeom>
          <a:solidFill>
            <a:srgbClr val="84A7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3267008" y="3128434"/>
            <a:ext cx="2448000" cy="158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Прямоугольник с двумя вырезанными соседними углами 21"/>
          <p:cNvSpPr/>
          <p:nvPr/>
        </p:nvSpPr>
        <p:spPr>
          <a:xfrm>
            <a:off x="6053090" y="1306772"/>
            <a:ext cx="2428892" cy="607223"/>
          </a:xfrm>
          <a:prstGeom prst="snip2SameRect">
            <a:avLst/>
          </a:prstGeom>
          <a:solidFill>
            <a:srgbClr val="8168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053090" y="1913988"/>
            <a:ext cx="2428892" cy="2143140"/>
          </a:xfrm>
          <a:prstGeom prst="rect">
            <a:avLst/>
          </a:prstGeom>
          <a:solidFill>
            <a:srgbClr val="9680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267016" y="1297672"/>
            <a:ext cx="25003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schemeClr val="bg1"/>
                </a:solidFill>
              </a:rPr>
              <a:t>Основанные на </a:t>
            </a:r>
          </a:p>
          <a:p>
            <a:pPr>
              <a:defRPr/>
            </a:pPr>
            <a:r>
              <a:rPr lang="ru-RU" sz="1000" dirty="0">
                <a:solidFill>
                  <a:schemeClr val="bg1"/>
                </a:solidFill>
              </a:rPr>
              <a:t>обмене опытом</a:t>
            </a:r>
            <a:r>
              <a:rPr lang="en-GB" sz="1000" dirty="0">
                <a:solidFill>
                  <a:schemeClr val="bg1"/>
                </a:solidFill>
              </a:rPr>
              <a:t>: </a:t>
            </a:r>
          </a:p>
          <a:p>
            <a:pPr>
              <a:defRPr/>
            </a:pPr>
            <a:r>
              <a:rPr lang="ru-RU" sz="1000" dirty="0">
                <a:solidFill>
                  <a:schemeClr val="bg1"/>
                </a:solidFill>
              </a:rPr>
              <a:t>Учимся у других</a:t>
            </a:r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053090" y="1297672"/>
            <a:ext cx="24288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schemeClr val="bg1"/>
                </a:solidFill>
              </a:rPr>
              <a:t>Основанные на </a:t>
            </a:r>
          </a:p>
          <a:p>
            <a:pPr>
              <a:defRPr/>
            </a:pPr>
            <a:r>
              <a:rPr lang="ru-RU" sz="1000" dirty="0">
                <a:solidFill>
                  <a:schemeClr val="bg1"/>
                </a:solidFill>
              </a:rPr>
              <a:t>собственном опыте</a:t>
            </a:r>
            <a:r>
              <a:rPr lang="en-GB" sz="1000" dirty="0">
                <a:solidFill>
                  <a:schemeClr val="bg1"/>
                </a:solidFill>
              </a:rPr>
              <a:t>: </a:t>
            </a:r>
          </a:p>
          <a:p>
            <a:pPr>
              <a:defRPr/>
            </a:pPr>
            <a:r>
              <a:rPr lang="ru-RU" sz="1000" dirty="0">
                <a:solidFill>
                  <a:schemeClr val="bg1"/>
                </a:solidFill>
              </a:rPr>
              <a:t>Учимся,  делая</a:t>
            </a:r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338462" y="2067694"/>
            <a:ext cx="23574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</a:rPr>
              <a:t>Смотрим на наставника или эксперта и повторяем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</a:rPr>
              <a:t>Делаем вместе с наставником или экспертом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275856" y="3147814"/>
            <a:ext cx="235743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chemeClr val="bg1"/>
                </a:solidFill>
              </a:rPr>
              <a:t>Наставник/эксперт дает обратную связь, а мы следуем рекомендациям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102994" y="2117636"/>
            <a:ext cx="235743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dirty="0">
                <a:solidFill>
                  <a:schemeClr val="bg1"/>
                </a:solidFill>
              </a:rPr>
              <a:t>Делаем самостоятельно</a:t>
            </a:r>
          </a:p>
          <a:p>
            <a:pPr>
              <a:lnSpc>
                <a:spcPct val="90000"/>
              </a:lnSpc>
              <a:defRPr/>
            </a:pPr>
            <a:r>
              <a:rPr lang="ru-RU" sz="1200" dirty="0">
                <a:solidFill>
                  <a:schemeClr val="bg1"/>
                </a:solidFill>
              </a:rPr>
              <a:t>Совершаем ошибки, делаем выводы, меняем способ решения аналогичных задач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124528" y="3147814"/>
            <a:ext cx="235743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000" dirty="0">
                <a:solidFill>
                  <a:schemeClr val="bg1"/>
                </a:solidFill>
              </a:rPr>
              <a:t>Берем в работу новые непривычные активности (новые проекты или задачи, новые обязанности, участие в </a:t>
            </a:r>
            <a:r>
              <a:rPr lang="ru-RU" sz="1000" dirty="0" err="1">
                <a:solidFill>
                  <a:schemeClr val="bg1"/>
                </a:solidFill>
              </a:rPr>
              <a:t>кроссфункциональных</a:t>
            </a:r>
            <a:r>
              <a:rPr lang="ru-RU" sz="1000" dirty="0">
                <a:solidFill>
                  <a:schemeClr val="bg1"/>
                </a:solidFill>
              </a:rPr>
              <a:t> рабочих группах)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053090" y="3128434"/>
            <a:ext cx="2448000" cy="158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255182" y="4731998"/>
            <a:ext cx="24689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prstClr val="black"/>
                </a:solidFill>
              </a:rPr>
              <a:t>Вклад в Ваше персональное развитие</a:t>
            </a:r>
            <a:endParaRPr lang="en-GB" sz="1000" dirty="0">
              <a:solidFill>
                <a:prstClr val="black"/>
              </a:solidFill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5400000">
            <a:off x="1564843" y="4624039"/>
            <a:ext cx="214314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4374297" y="4624039"/>
            <a:ext cx="214314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5400000">
            <a:off x="7160379" y="4624039"/>
            <a:ext cx="214314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671206" y="4730403"/>
            <a:ext cx="5601600" cy="158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1428739" y="4147202"/>
            <a:ext cx="4956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cap="all" dirty="0" smtClean="0">
                <a:solidFill>
                  <a:srgbClr val="0389A2"/>
                </a:solidFill>
                <a:latin typeface="DINPro-Medium" pitchFamily="50" charset="0"/>
                <a:ea typeface="Roboto" pitchFamily="2" charset="0"/>
              </a:rPr>
              <a:t>10</a:t>
            </a:r>
            <a:endParaRPr lang="ru-RU" sz="2000" cap="all" dirty="0">
              <a:solidFill>
                <a:srgbClr val="0389A2"/>
              </a:solidFill>
              <a:latin typeface="DINPro-Medium" pitchFamily="50" charset="0"/>
              <a:ea typeface="Roboto" pitchFamily="2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260921" y="4147202"/>
            <a:ext cx="4956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cap="all" dirty="0" smtClean="0">
                <a:solidFill>
                  <a:srgbClr val="477AB3"/>
                </a:solidFill>
                <a:latin typeface="DINPro-Medium" pitchFamily="50" charset="0"/>
                <a:ea typeface="Roboto" pitchFamily="2" charset="0"/>
              </a:rPr>
              <a:t>20</a:t>
            </a:r>
            <a:endParaRPr lang="ru-RU" sz="2000" cap="all" dirty="0">
              <a:solidFill>
                <a:srgbClr val="477AB3"/>
              </a:solidFill>
              <a:latin typeface="DINPro-Medium" pitchFamily="50" charset="0"/>
              <a:ea typeface="Roboto" pitchFamily="2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072345" y="4218640"/>
            <a:ext cx="49564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ru-RU" sz="2000" cap="all" dirty="0" smtClean="0">
                <a:solidFill>
                  <a:srgbClr val="8168A0"/>
                </a:solidFill>
                <a:latin typeface="DINPro-Medium" pitchFamily="50" charset="0"/>
                <a:ea typeface="Roboto" pitchFamily="2" charset="0"/>
              </a:rPr>
              <a:t>70</a:t>
            </a:r>
            <a:endParaRPr lang="ru-RU" sz="2000" cap="all" dirty="0">
              <a:solidFill>
                <a:srgbClr val="8168A0"/>
              </a:solidFill>
              <a:latin typeface="DINPro-Medium" pitchFamily="50" charset="0"/>
              <a:ea typeface="Roboto" pitchFamily="2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57479" y="1297672"/>
            <a:ext cx="26431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</a:rPr>
              <a:t>Основанные на </a:t>
            </a:r>
          </a:p>
          <a:p>
            <a:r>
              <a:rPr lang="ru-RU" sz="1000" dirty="0">
                <a:solidFill>
                  <a:schemeClr val="bg1"/>
                </a:solidFill>
              </a:rPr>
              <a:t>обучении</a:t>
            </a:r>
            <a:r>
              <a:rPr lang="en-GB" sz="1000" dirty="0">
                <a:solidFill>
                  <a:schemeClr val="bg1"/>
                </a:solidFill>
              </a:rPr>
              <a:t>: </a:t>
            </a:r>
          </a:p>
          <a:p>
            <a:r>
              <a:rPr lang="ru-RU" sz="1000" dirty="0">
                <a:solidFill>
                  <a:schemeClr val="bg1"/>
                </a:solidFill>
              </a:rPr>
              <a:t>«Формальные» тренинги</a:t>
            </a:r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39552" y="2355726"/>
            <a:ext cx="228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</a:rPr>
              <a:t>Участвуем в конференциях, семинарах, тренингах и т.п.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</a:rPr>
              <a:t>Читаем книги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</a:rPr>
              <a:t>Проходим электронные курсы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</a:rPr>
              <a:t>Смотрим видео-материалы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57158" y="835215"/>
            <a:ext cx="81439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1000" dirty="0">
                <a:solidFill>
                  <a:prstClr val="black"/>
                </a:solidFill>
              </a:rPr>
              <a:t>Каждое развивающее мероприятие имеет разные уровни воздействия</a:t>
            </a:r>
            <a:endParaRPr lang="en-GB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257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КАРЬЕРНОЕ РАЗВИТИЕ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23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xmlns="" val="526275101"/>
              </p:ext>
            </p:extLst>
          </p:nvPr>
        </p:nvGraphicFramePr>
        <p:xfrm>
          <a:off x="755576" y="759461"/>
          <a:ext cx="7576555" cy="4308652"/>
        </p:xfrm>
        <a:graphic>
          <a:graphicData uri="http://schemas.openxmlformats.org/drawingml/2006/table">
            <a:tbl>
              <a:tblPr firstRow="1" firstCol="1" bandRow="1"/>
              <a:tblGrid>
                <a:gridCol w="1992634"/>
                <a:gridCol w="5583921"/>
              </a:tblGrid>
              <a:tr h="22173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Должность</a:t>
                      </a:r>
                    </a:p>
                  </a:txBody>
                  <a:tcPr marL="38942" marR="38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A1C7">
                        <a:alpha val="1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Требования к квалификации</a:t>
                      </a:r>
                    </a:p>
                  </a:txBody>
                  <a:tcPr marL="38942" marR="38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A1C7">
                        <a:alpha val="17000"/>
                      </a:srgbClr>
                    </a:solidFill>
                  </a:tcPr>
                </a:tc>
              </a:tr>
              <a:tr h="66519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Ведущий специалист (инженер)</a:t>
                      </a:r>
                    </a:p>
                  </a:txBody>
                  <a:tcPr marL="38942" marR="38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A1C7">
                        <a:alpha val="1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Лицо, имеющее высшее образование и (или) прошедшее переподготовку по профилю деятельности (нормативный срок — свыше 480 часов), а также имеющее стаж работы по профилю деятельности не менее 5 лет</a:t>
                      </a:r>
                    </a:p>
                  </a:txBody>
                  <a:tcPr marL="38942" marR="38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A1C7">
                        <a:alpha val="17000"/>
                      </a:srgbClr>
                    </a:solidFill>
                  </a:tcPr>
                </a:tc>
              </a:tr>
              <a:tr h="66519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Специалист  (инженер) 1 категории</a:t>
                      </a:r>
                    </a:p>
                  </a:txBody>
                  <a:tcPr marL="38942" marR="38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A1C7">
                        <a:alpha val="1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Лицо, имеющее высшее образование и (или) прошедшее переподготовку по направлению по профилю деятельности (нормативный срок — свыше 240 часов), а также имеющее стаж работы по профилю деятельности не менее 3 лет</a:t>
                      </a:r>
                    </a:p>
                  </a:txBody>
                  <a:tcPr marL="38942" marR="38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A1C7">
                        <a:alpha val="17000"/>
                      </a:srgbClr>
                    </a:solidFill>
                  </a:tcPr>
                </a:tc>
              </a:tr>
              <a:tr h="58038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Специалист (инженер) 2 категории</a:t>
                      </a:r>
                    </a:p>
                  </a:txBody>
                  <a:tcPr marL="38942" marR="38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A1C7">
                        <a:alpha val="1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Лицо, имеющее высшее образование, неоконченное высшее образование или среднее профессиональное образование и стаж работы по профилю деятельности не менее 1 года</a:t>
                      </a:r>
                    </a:p>
                  </a:txBody>
                  <a:tcPr marL="38942" marR="38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A1C7">
                        <a:alpha val="17000"/>
                      </a:srgbClr>
                    </a:solidFill>
                  </a:tcPr>
                </a:tc>
              </a:tr>
              <a:tr h="212806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Специалист (инженер) </a:t>
                      </a:r>
                    </a:p>
                  </a:txBody>
                  <a:tcPr marL="38942" marR="38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A1C7">
                        <a:alpha val="1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Лицо, имеющее:</a:t>
                      </a:r>
                    </a:p>
                    <a:p>
                      <a:pPr marL="0" lvl="0" indent="-34290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"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высшее образование без предъявления требований к стажу работы;</a:t>
                      </a:r>
                    </a:p>
                    <a:p>
                      <a:pPr marL="0" lvl="0" indent="-34290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"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неоконченное высшее образование или среднее профессиональное образование и прошедшее стажировку на предприятии по профилю деятельности не менее 3 месяцев;</a:t>
                      </a:r>
                    </a:p>
                    <a:p>
                      <a:pPr marL="0" lvl="0" indent="-34290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"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неоконченное высшее образование или среднее профессиональное образование и имеющее стаж работы по профилю деятельности не менее 3 месяцев;</a:t>
                      </a:r>
                    </a:p>
                    <a:p>
                      <a:pPr marL="0" lvl="0" indent="-34290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"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неоконченное высшее образование или среднее профессиональное образование и прошедшее переподготовку по профилю деятельности (нормативный срок — свыше 40 часов).</a:t>
                      </a:r>
                    </a:p>
                  </a:txBody>
                  <a:tcPr marL="38942" marR="38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A1C7">
                        <a:alpha val="17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7606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КАРЬЕРА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>
          <a:xfrm>
            <a:off x="323528" y="771560"/>
            <a:ext cx="8496622" cy="2739211"/>
          </a:xfrm>
        </p:spPr>
        <p:txBody>
          <a:bodyPr wrap="square">
            <a:spAutoFit/>
          </a:bodyPr>
          <a:lstStyle/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62876" y="699543"/>
            <a:ext cx="2237833" cy="2071702"/>
          </a:xfrm>
          <a:prstGeom prst="rect">
            <a:avLst/>
          </a:prstGeom>
          <a:solidFill>
            <a:srgbClr val="8E7EB5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940152" y="2787774"/>
            <a:ext cx="2141430" cy="2071702"/>
          </a:xfrm>
          <a:prstGeom prst="rect">
            <a:avLst/>
          </a:prstGeom>
          <a:solidFill>
            <a:srgbClr val="6C7C93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282018" y="2271178"/>
            <a:ext cx="2218691" cy="500066"/>
          </a:xfrm>
          <a:prstGeom prst="rect">
            <a:avLst/>
          </a:prstGeom>
          <a:solidFill>
            <a:srgbClr val="8E7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012160" y="4410532"/>
            <a:ext cx="2016224" cy="393466"/>
          </a:xfrm>
          <a:prstGeom prst="rect">
            <a:avLst/>
          </a:prstGeom>
          <a:solidFill>
            <a:srgbClr val="6C7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14348" y="699543"/>
            <a:ext cx="2214578" cy="2071702"/>
          </a:xfrm>
          <a:prstGeom prst="rect">
            <a:avLst/>
          </a:prstGeom>
          <a:solidFill>
            <a:srgbClr val="82B656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20102" y="2271178"/>
            <a:ext cx="2208824" cy="500066"/>
          </a:xfrm>
          <a:prstGeom prst="rect">
            <a:avLst/>
          </a:prstGeom>
          <a:solidFill>
            <a:srgbClr val="82B6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282018" y="2771244"/>
            <a:ext cx="2226086" cy="2088232"/>
          </a:xfrm>
          <a:prstGeom prst="rect">
            <a:avLst/>
          </a:prstGeom>
          <a:solidFill>
            <a:srgbClr val="1BA079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347864" y="4410532"/>
            <a:ext cx="2154078" cy="448944"/>
          </a:xfrm>
          <a:prstGeom prst="rect">
            <a:avLst/>
          </a:prstGeom>
          <a:solidFill>
            <a:srgbClr val="1BA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940152" y="699543"/>
            <a:ext cx="2132310" cy="2071702"/>
          </a:xfrm>
          <a:prstGeom prst="rect">
            <a:avLst/>
          </a:prstGeom>
          <a:solidFill>
            <a:srgbClr val="548CC6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012160" y="2271178"/>
            <a:ext cx="2016224" cy="500066"/>
          </a:xfrm>
          <a:prstGeom prst="rect">
            <a:avLst/>
          </a:prstGeom>
          <a:solidFill>
            <a:srgbClr val="548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275872" y="4470380"/>
            <a:ext cx="21555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sz="1100" dirty="0">
                <a:solidFill>
                  <a:schemeClr val="bg1"/>
                </a:solidFill>
              </a:rPr>
              <a:t>Системный разработчик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433582" y="2367323"/>
            <a:ext cx="153920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</a:rPr>
              <a:t>Аналитик-методолог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119615" y="2367323"/>
            <a:ext cx="113845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Web-</a:t>
            </a:r>
            <a:r>
              <a:rPr lang="ru-RU" sz="1100" dirty="0">
                <a:solidFill>
                  <a:schemeClr val="bg1"/>
                </a:solidFill>
              </a:rPr>
              <a:t>дизайнер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859035" y="2367323"/>
            <a:ext cx="13372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Web-</a:t>
            </a:r>
            <a:r>
              <a:rPr lang="ru-RU" sz="1100" dirty="0">
                <a:solidFill>
                  <a:schemeClr val="bg1"/>
                </a:solidFill>
              </a:rPr>
              <a:t>разработчик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146094" y="4470380"/>
            <a:ext cx="123421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sz="1100" dirty="0" err="1">
                <a:solidFill>
                  <a:schemeClr val="bg1"/>
                </a:solidFill>
              </a:rPr>
              <a:t>Тестировщик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20102" y="2787774"/>
            <a:ext cx="2214578" cy="2071702"/>
          </a:xfrm>
          <a:prstGeom prst="rect">
            <a:avLst/>
          </a:prstGeom>
          <a:solidFill>
            <a:srgbClr val="F09E3B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755576" y="4372372"/>
            <a:ext cx="2179104" cy="487104"/>
          </a:xfrm>
          <a:prstGeom prst="rect">
            <a:avLst/>
          </a:prstGeom>
          <a:solidFill>
            <a:srgbClr val="F09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653658" y="4470380"/>
            <a:ext cx="226215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Специалист по сопровождению</a:t>
            </a:r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tretyakova\Desktop\icons-medium_w\icons-list-3_5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0641" y="2863739"/>
            <a:ext cx="1728192" cy="152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89" name="Picture 65" descr="C:\Users\tretyakova\Desktop\icons-medium_w\icons-list-3_6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750371"/>
            <a:ext cx="1656184" cy="1461339"/>
          </a:xfrm>
          <a:prstGeom prst="rect">
            <a:avLst/>
          </a:prstGeom>
          <a:solidFill>
            <a:srgbClr val="82B656"/>
          </a:solidFill>
        </p:spPr>
      </p:pic>
      <p:pic>
        <p:nvPicPr>
          <p:cNvPr id="1090" name="Picture 66" descr="C:\Users\tretyakova\Desktop\icons-bold_w\icons-list-2_bold_2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729406"/>
            <a:ext cx="1728192" cy="1549273"/>
          </a:xfrm>
          <a:prstGeom prst="rect">
            <a:avLst/>
          </a:prstGeom>
          <a:solidFill>
            <a:srgbClr val="8E7EB5"/>
          </a:solidFill>
        </p:spPr>
      </p:pic>
      <p:pic>
        <p:nvPicPr>
          <p:cNvPr id="1091" name="Picture 67" descr="C:\Users\tretyakova\Desktop\icons-bold_w\icons-list-2_bold_5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771550"/>
            <a:ext cx="1592422" cy="1427559"/>
          </a:xfrm>
          <a:prstGeom prst="rect">
            <a:avLst/>
          </a:prstGeom>
          <a:solidFill>
            <a:srgbClr val="548CC6"/>
          </a:solidFill>
        </p:spPr>
      </p:pic>
      <p:pic>
        <p:nvPicPr>
          <p:cNvPr id="1092" name="Picture 68" descr="C:\Users\tretyakova\Desktop\icons-medium_w\icons-list-3_3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8007" y="2932245"/>
            <a:ext cx="1550057" cy="1367697"/>
          </a:xfrm>
          <a:prstGeom prst="rect">
            <a:avLst/>
          </a:prstGeom>
          <a:solidFill>
            <a:srgbClr val="1BA079"/>
          </a:solidFill>
        </p:spPr>
      </p:pic>
      <p:pic>
        <p:nvPicPr>
          <p:cNvPr id="1093" name="Picture 69" descr="C:\Users\tretyakova\Desktop\icons-medium_w\icons-list-3_6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918737"/>
            <a:ext cx="1565366" cy="1381205"/>
          </a:xfrm>
          <a:prstGeom prst="rect">
            <a:avLst/>
          </a:prstGeom>
          <a:solidFill>
            <a:srgbClr val="6C7C93"/>
          </a:solidFill>
        </p:spPr>
      </p:pic>
    </p:spTree>
    <p:extLst>
      <p:ext uri="{BB962C8B-B14F-4D97-AF65-F5344CB8AC3E}">
        <p14:creationId xmlns:p14="http://schemas.microsoft.com/office/powerpoint/2010/main" xmlns="" val="165257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ТЕХНИКА БЕЗОПАСНОСТИ ПРИ РАБОТЕ С КОМПЬЮТЕРОМ: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5"/>
          </p:nvPr>
        </p:nvSpPr>
        <p:spPr>
          <a:xfrm>
            <a:off x="323528" y="987575"/>
            <a:ext cx="8496622" cy="3816423"/>
          </a:xfrm>
        </p:spPr>
        <p:txBody>
          <a:bodyPr/>
          <a:lstStyle/>
          <a:p>
            <a:pPr marL="0" indent="0">
              <a:buNone/>
            </a:pPr>
            <a:r>
              <a:rPr lang="ru-RU" sz="1000" dirty="0" smtClean="0"/>
              <a:t>—</a:t>
            </a:r>
            <a:r>
              <a:rPr lang="en-US" dirty="0"/>
              <a:t> </a:t>
            </a:r>
            <a:r>
              <a:rPr lang="ru-RU" sz="1000" dirty="0" smtClean="0"/>
              <a:t>Не </a:t>
            </a:r>
            <a:r>
              <a:rPr lang="ru-RU" sz="1000" dirty="0"/>
              <a:t>работайте с компьютером при наличии внешних повреждений корпуса или изоляции силовых кабелей.</a:t>
            </a:r>
            <a:br>
              <a:rPr lang="ru-RU" sz="1000" dirty="0"/>
            </a:br>
            <a:r>
              <a:rPr lang="ru-RU" sz="1000" dirty="0"/>
              <a:t>— </a:t>
            </a:r>
            <a:r>
              <a:rPr lang="en-US" sz="1000" dirty="0" smtClean="0"/>
              <a:t> </a:t>
            </a:r>
            <a:r>
              <a:rPr lang="ru-RU" sz="1000" dirty="0" smtClean="0"/>
              <a:t>Не </a:t>
            </a:r>
            <a:r>
              <a:rPr lang="ru-RU" sz="1000" dirty="0"/>
              <a:t>кладите на корпус системного блока и не храните на нем разные предметы.</a:t>
            </a:r>
            <a:br>
              <a:rPr lang="ru-RU" sz="1000" dirty="0"/>
            </a:br>
            <a:r>
              <a:rPr lang="ru-RU" sz="1000" dirty="0"/>
              <a:t>— </a:t>
            </a:r>
            <a:r>
              <a:rPr lang="en-US" sz="1000" dirty="0" smtClean="0"/>
              <a:t> </a:t>
            </a:r>
            <a:r>
              <a:rPr lang="ru-RU" sz="1000" dirty="0" smtClean="0"/>
              <a:t>Не </a:t>
            </a:r>
            <a:r>
              <a:rPr lang="ru-RU" sz="1000" dirty="0"/>
              <a:t>оставляйте работающий ПК без присмотра длительное время.</a:t>
            </a:r>
            <a:br>
              <a:rPr lang="ru-RU" sz="1000" dirty="0"/>
            </a:br>
            <a:r>
              <a:rPr lang="ru-RU" sz="1000" dirty="0"/>
              <a:t>— </a:t>
            </a:r>
            <a:r>
              <a:rPr lang="en-US" sz="1000" dirty="0" smtClean="0"/>
              <a:t> </a:t>
            </a:r>
            <a:r>
              <a:rPr lang="ru-RU" sz="1000" dirty="0" smtClean="0"/>
              <a:t>Провода </a:t>
            </a:r>
            <a:r>
              <a:rPr lang="ru-RU" sz="1000" dirty="0"/>
              <a:t>и силовые кабеля компьютера должны быть расположены так, чтобы исключить возможность наступить на них или поставить что-то тяжелое.</a:t>
            </a:r>
            <a:br>
              <a:rPr lang="ru-RU" sz="1000" dirty="0"/>
            </a:br>
            <a:r>
              <a:rPr lang="ru-RU" sz="1000" dirty="0" smtClean="0"/>
              <a:t>—</a:t>
            </a:r>
            <a:r>
              <a:rPr lang="en-US" sz="1000" dirty="0" smtClean="0"/>
              <a:t> </a:t>
            </a:r>
            <a:r>
              <a:rPr lang="ru-RU" sz="1000" dirty="0" smtClean="0"/>
              <a:t> </a:t>
            </a:r>
            <a:r>
              <a:rPr lang="ru-RU" sz="1000" dirty="0"/>
              <a:t>Нельзя работать с компьютером при открытом корпусе системного блока.</a:t>
            </a:r>
            <a:br>
              <a:rPr lang="ru-RU" sz="1000" dirty="0"/>
            </a:br>
            <a:r>
              <a:rPr lang="ru-RU" sz="1000" dirty="0"/>
              <a:t>— </a:t>
            </a:r>
            <a:r>
              <a:rPr lang="en-US" sz="1000" dirty="0" smtClean="0"/>
              <a:t> </a:t>
            </a:r>
            <a:r>
              <a:rPr lang="ru-RU" sz="1000" dirty="0" smtClean="0"/>
              <a:t>Запрещается </a:t>
            </a:r>
            <a:r>
              <a:rPr lang="ru-RU" sz="1000" dirty="0"/>
              <a:t>производить вскрытие ремонт и модернизацию техники</a:t>
            </a:r>
            <a:r>
              <a:rPr lang="ru-RU" sz="1000" dirty="0" smtClean="0"/>
              <a:t>.</a:t>
            </a:r>
            <a:endParaRPr lang="en-US" sz="1000" dirty="0"/>
          </a:p>
          <a:p>
            <a:pPr marL="0" indent="0">
              <a:buNone/>
            </a:pPr>
            <a:r>
              <a:rPr lang="ru-RU" sz="1000" dirty="0"/>
              <a:t/>
            </a:r>
            <a:br>
              <a:rPr lang="ru-RU" sz="1000" dirty="0"/>
            </a:br>
            <a:r>
              <a:rPr lang="ru-RU" sz="1000" dirty="0"/>
              <a:t>    Для проведения мероприятий по показу презентаций или видео трансляций с использованием систем видео-</a:t>
            </a:r>
            <a:r>
              <a:rPr lang="ru-RU" sz="1000" dirty="0" err="1"/>
              <a:t>конференц</a:t>
            </a:r>
            <a:r>
              <a:rPr lang="ru-RU" sz="1000" dirty="0"/>
              <a:t> связи, требуется предварительная настройка и тестирование сотрудниками службы системного администрирования. Не пытаться самостоятельно производить настройку и поиск неисправностей подобных систем.</a:t>
            </a:r>
            <a:br>
              <a:rPr lang="ru-RU" sz="1000" dirty="0"/>
            </a:br>
            <a:endParaRPr lang="ru-RU" sz="1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075806"/>
            <a:ext cx="2373372" cy="1501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6478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ТЕХНИКА БЕЗОПАСНОСТИ ПРИ РАБОТЕ С ОРГ. ТЕХНИКОЙ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pPr marL="0" indent="180000">
              <a:spcBef>
                <a:spcPts val="600"/>
              </a:spcBef>
              <a:buClr>
                <a:schemeClr val="accent5">
                  <a:lumMod val="75000"/>
                </a:schemeClr>
              </a:buClr>
              <a:buNone/>
            </a:pPr>
            <a:r>
              <a:rPr lang="ru-RU" sz="1200" dirty="0" smtClean="0"/>
              <a:t>При </a:t>
            </a:r>
            <a:r>
              <a:rPr lang="ru-RU" sz="1200" dirty="0"/>
              <a:t>работе с оргтехникой запрещается</a:t>
            </a:r>
            <a:r>
              <a:rPr lang="ru-RU" sz="1200" dirty="0" smtClean="0"/>
              <a:t>:</a:t>
            </a:r>
          </a:p>
          <a:p>
            <a:pPr marL="400050" lvl="1" indent="0">
              <a:spcBef>
                <a:spcPts val="600"/>
              </a:spcBef>
              <a:buClr>
                <a:schemeClr val="accent5">
                  <a:lumMod val="75000"/>
                </a:schemeClr>
              </a:buClr>
              <a:buNone/>
            </a:pPr>
            <a:r>
              <a:rPr lang="ru-RU" sz="1000" dirty="0"/>
              <a:t/>
            </a:r>
            <a:br>
              <a:rPr lang="ru-RU" sz="1000" dirty="0"/>
            </a:br>
            <a:r>
              <a:rPr lang="ru-RU" sz="1000" dirty="0" smtClean="0"/>
              <a:t>— </a:t>
            </a:r>
            <a:r>
              <a:rPr lang="ru-RU" sz="1000" dirty="0"/>
              <a:t>держать воду и другие жидкости в какой-либо таре рядом с оргтехникой;</a:t>
            </a:r>
            <a:br>
              <a:rPr lang="ru-RU" sz="1000" dirty="0"/>
            </a:br>
            <a:r>
              <a:rPr lang="ru-RU" sz="1000" dirty="0"/>
              <a:t>— производить чистку оргтехники, находящейся под напряжением;</a:t>
            </a:r>
            <a:br>
              <a:rPr lang="ru-RU" sz="1000" dirty="0"/>
            </a:br>
            <a:r>
              <a:rPr lang="ru-RU" sz="1000" dirty="0"/>
              <a:t>— прикасаться мокрыми руками к оргтехнике, находящейся под напряжением;</a:t>
            </a:r>
            <a:br>
              <a:rPr lang="ru-RU" sz="1000" dirty="0"/>
            </a:br>
            <a:r>
              <a:rPr lang="ru-RU" sz="1000" dirty="0"/>
              <a:t>— самостоятельно разбирать и собирать оргтехнику, а также включать ее в разобранном виде.</a:t>
            </a:r>
            <a:br>
              <a:rPr lang="ru-RU" sz="1000" dirty="0"/>
            </a:br>
            <a:r>
              <a:rPr lang="ru-RU" sz="1000" dirty="0"/>
              <a:t>— исключить возможность попадания инородных предметов (канцелярских скрепок, мелкие канцелярские принадлежности и т.д.) в приемный лоток принтера, факса;</a:t>
            </a:r>
            <a:br>
              <a:rPr lang="ru-RU" sz="1000" dirty="0"/>
            </a:br>
            <a:r>
              <a:rPr lang="ru-RU" sz="1000" dirty="0"/>
              <a:t>— не допускать попадания рук, волос, галстука и т.д. между выходными и загрузочными роликами;</a:t>
            </a:r>
            <a:br>
              <a:rPr lang="ru-RU" sz="1000" dirty="0"/>
            </a:br>
            <a:r>
              <a:rPr lang="ru-RU" sz="1000" dirty="0"/>
              <a:t>— не перемещать принтер и факс во время печати;</a:t>
            </a:r>
            <a:br>
              <a:rPr lang="ru-RU" sz="1000" dirty="0"/>
            </a:br>
            <a:r>
              <a:rPr lang="ru-RU" sz="1000" dirty="0"/>
              <a:t>— не открывать дверцы во время </a:t>
            </a:r>
            <a:r>
              <a:rPr lang="ru-RU" sz="1000" dirty="0" smtClean="0"/>
              <a:t>печати</a:t>
            </a:r>
            <a:endParaRPr lang="ru-RU" sz="1200" dirty="0"/>
          </a:p>
          <a:p>
            <a:pPr marL="0" indent="180000">
              <a:spcBef>
                <a:spcPts val="600"/>
              </a:spcBef>
              <a:buClr>
                <a:schemeClr val="accent5">
                  <a:lumMod val="75000"/>
                </a:schemeClr>
              </a:buClr>
              <a:buNone/>
            </a:pP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>    При </a:t>
            </a:r>
            <a:r>
              <a:rPr lang="ru-RU" sz="1200" dirty="0"/>
              <a:t>использовании уничтожителей бумаги типа «Шредер» необходимо соблюдать следующие требования</a:t>
            </a:r>
            <a:r>
              <a:rPr lang="ru-RU" sz="1200" dirty="0" smtClean="0"/>
              <a:t>:</a:t>
            </a:r>
          </a:p>
          <a:p>
            <a:pPr marL="400050" lvl="1" indent="180000">
              <a:spcBef>
                <a:spcPts val="600"/>
              </a:spcBef>
              <a:buClr>
                <a:schemeClr val="accent5">
                  <a:lumMod val="75000"/>
                </a:schemeClr>
              </a:buClr>
              <a:buNone/>
            </a:pPr>
            <a:r>
              <a:rPr lang="ru-RU" sz="1000" dirty="0"/>
              <a:t/>
            </a:r>
            <a:br>
              <a:rPr lang="ru-RU" sz="1000" dirty="0"/>
            </a:br>
            <a:r>
              <a:rPr lang="ru-RU" sz="1000" dirty="0"/>
              <a:t>— не допускать попадания волос, одежды, галстуков, </a:t>
            </a:r>
            <a:r>
              <a:rPr lang="ru-RU" sz="1000" dirty="0" err="1"/>
              <a:t>бейдж</a:t>
            </a:r>
            <a:r>
              <a:rPr lang="ru-RU" sz="1000" dirty="0"/>
              <a:t>-пропусков и т.д. в проем загрузки;</a:t>
            </a:r>
            <a:br>
              <a:rPr lang="ru-RU" sz="1000" dirty="0"/>
            </a:br>
            <a:r>
              <a:rPr lang="ru-RU" sz="1000" dirty="0"/>
              <a:t>— не допускать уничтожения материалов, имеющих склонность закручиваться или легко плавиться (магнитная лента, полиэтилен, ткань и т.д.), а также при наличии скрепок;</a:t>
            </a:r>
            <a:br>
              <a:rPr lang="ru-RU" sz="1000" dirty="0"/>
            </a:br>
            <a:r>
              <a:rPr lang="ru-RU" sz="1000" dirty="0"/>
              <a:t>— ЗАПРЕЩАЕТСЯ поправлять пальцами рук бумагу в проеме загрузки уничтожителя бумаги.</a:t>
            </a:r>
            <a:br>
              <a:rPr lang="ru-RU" sz="1000" dirty="0"/>
            </a:br>
            <a:r>
              <a:rPr lang="ru-RU" sz="1000" dirty="0"/>
              <a:t>  </a:t>
            </a:r>
          </a:p>
          <a:p>
            <a:pPr marL="0" lvl="1" indent="0">
              <a:buNone/>
            </a:pPr>
            <a:r>
              <a:rPr lang="ru-RU" sz="1000" dirty="0"/>
              <a:t>При возникновении неполадок в работе орг. техники не допустимо самостоятельное устранение проблемы, следует обратиться в службу системного администрирования: </a:t>
            </a:r>
            <a:r>
              <a:rPr lang="en-US" sz="1000" dirty="0" smtClean="0">
                <a:hlinkClick r:id="rId3"/>
              </a:rPr>
              <a:t>help@krista.ru</a:t>
            </a:r>
            <a:r>
              <a:rPr lang="ru-RU" sz="1000" dirty="0" smtClean="0"/>
              <a:t> </a:t>
            </a:r>
            <a:endParaRPr lang="ru-RU" sz="1000" dirty="0"/>
          </a:p>
          <a:p>
            <a:endParaRPr lang="ru-RU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227934"/>
            <a:ext cx="79208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9505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ПАМЯТКА ПО ИНФОРМАЦИОННОЙ БЕЗОПАСНОСТИ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5" name="Объект 3"/>
          <p:cNvSpPr txBox="1">
            <a:spLocks/>
          </p:cNvSpPr>
          <p:nvPr/>
        </p:nvSpPr>
        <p:spPr>
          <a:xfrm>
            <a:off x="323528" y="771550"/>
            <a:ext cx="6336704" cy="38164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81A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81A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81A1"/>
              </a:buClr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81A1"/>
              </a:buClr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81A1"/>
              </a:buClr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000" dirty="0"/>
          </a:p>
          <a:p>
            <a:r>
              <a:rPr lang="ru-RU" sz="1200" dirty="0" smtClean="0"/>
              <a:t>Не </a:t>
            </a:r>
            <a:r>
              <a:rPr lang="ru-RU" sz="1200" dirty="0"/>
              <a:t>работайте с информацией ограниченного доступа в присутствии лиц, не имеющих доступа к этой информации;</a:t>
            </a:r>
          </a:p>
          <a:p>
            <a:r>
              <a:rPr lang="ru-RU" sz="1200" dirty="0" smtClean="0"/>
              <a:t>Не  </a:t>
            </a:r>
            <a:r>
              <a:rPr lang="ru-RU" sz="1200" dirty="0"/>
              <a:t>устанавливайте самостоятельно программное обеспечение, если это не входит в Ваши обязанности; </a:t>
            </a:r>
          </a:p>
          <a:p>
            <a:r>
              <a:rPr lang="ru-RU" sz="1200" dirty="0" smtClean="0"/>
              <a:t>Располагайте </a:t>
            </a:r>
            <a:r>
              <a:rPr lang="ru-RU" sz="1200" dirty="0"/>
              <a:t>мониторы и печатающие устройства таким образом, чтобы отображаемая и печатаемая информация не была видна посторонним лицам;</a:t>
            </a:r>
          </a:p>
          <a:p>
            <a:r>
              <a:rPr lang="ru-RU" sz="1200" dirty="0" smtClean="0"/>
              <a:t>Запрещается </a:t>
            </a:r>
            <a:r>
              <a:rPr lang="ru-RU" sz="1200" dirty="0"/>
              <a:t>разглашать информацию ограниченного доступа третьим лицам;</a:t>
            </a:r>
          </a:p>
          <a:p>
            <a:r>
              <a:rPr lang="ru-RU" sz="1200" dirty="0" smtClean="0"/>
              <a:t>Запрещается </a:t>
            </a:r>
            <a:r>
              <a:rPr lang="ru-RU" sz="1200" dirty="0"/>
              <a:t>копировать информацию  на внешние носители без разрешения своего руководителя;</a:t>
            </a:r>
          </a:p>
          <a:p>
            <a:r>
              <a:rPr lang="ru-RU" sz="1200" dirty="0" smtClean="0"/>
              <a:t>Следует </a:t>
            </a:r>
            <a:r>
              <a:rPr lang="ru-RU" sz="1200" dirty="0"/>
              <a:t>убирать в конце рабочего дня все документы, содержащие конфиденциальную информацию в запираемый ящик; </a:t>
            </a:r>
          </a:p>
          <a:p>
            <a:r>
              <a:rPr lang="ru-RU" sz="1200" dirty="0" smtClean="0"/>
              <a:t>Когда </a:t>
            </a:r>
            <a:r>
              <a:rPr lang="ru-RU" sz="1200" dirty="0"/>
              <a:t>оставляете рабочее место в течение рабочего дня, обязательно блокируйте компьютер</a:t>
            </a:r>
            <a:r>
              <a:rPr lang="ru-RU" sz="1400" dirty="0"/>
              <a:t>.</a:t>
            </a:r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11266" name="Picture 2" descr="C:\Users\tretyakova\Desktop\icons-medium_d\icons-list-2_3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723581"/>
            <a:ext cx="2620294" cy="241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854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ИНТЕРНЕТ И ЭЛЕКТРОННАЯ ПОЧТА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5"/>
          </p:nvPr>
        </p:nvSpPr>
        <p:spPr>
          <a:xfrm>
            <a:off x="323528" y="771551"/>
            <a:ext cx="8496622" cy="1152127"/>
          </a:xfrm>
        </p:spPr>
        <p:txBody>
          <a:bodyPr/>
          <a:lstStyle/>
          <a:p>
            <a:r>
              <a:rPr lang="ru-RU" sz="1400" dirty="0"/>
              <a:t>Не переходите по ссылкам, не запускайте программы и не открывайте файлы, полученные по электронной почте от неизвестного Вам отправителя;</a:t>
            </a:r>
          </a:p>
          <a:p>
            <a:r>
              <a:rPr lang="ru-RU" sz="1400" dirty="0" smtClean="0"/>
              <a:t>Не </a:t>
            </a:r>
            <a:r>
              <a:rPr lang="ru-RU" sz="1400" dirty="0"/>
              <a:t>передавайте по электронной почте Ваши пароли;</a:t>
            </a:r>
          </a:p>
          <a:p>
            <a:r>
              <a:rPr lang="ru-RU" sz="1400" dirty="0" smtClean="0"/>
              <a:t>Используйте </a:t>
            </a:r>
            <a:r>
              <a:rPr lang="ru-RU" sz="1400" dirty="0"/>
              <a:t>служебную почту только в служебных целях;</a:t>
            </a:r>
          </a:p>
          <a:p>
            <a:endParaRPr lang="ru-RU" dirty="0"/>
          </a:p>
        </p:txBody>
      </p:sp>
      <p:pic>
        <p:nvPicPr>
          <p:cNvPr id="9218" name="Picture 2" descr="C:\Users\tretyakova\Desktop\icons-medium_d\icons-list-2_7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433587"/>
            <a:ext cx="2254805" cy="208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0712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ПАРОЛЬНАЯ ЗАЩИТА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/>
              <a:t>Требование к паролю:</a:t>
            </a:r>
          </a:p>
          <a:p>
            <a:pPr marL="400050" lvl="2" indent="0">
              <a:buNone/>
            </a:pPr>
            <a:r>
              <a:rPr lang="ru-RU" dirty="0"/>
              <a:t>− длина пароля должна быть не менее 8 символов;</a:t>
            </a:r>
          </a:p>
          <a:p>
            <a:pPr marL="400050" lvl="2" indent="0">
              <a:buNone/>
            </a:pPr>
            <a:r>
              <a:rPr lang="ru-RU" dirty="0"/>
              <a:t>− в числе символов пароля обязательно должны присутствовать буквы в верхнем и нижнем регистрах, цифры и специальные символы;</a:t>
            </a:r>
          </a:p>
          <a:p>
            <a:pPr marL="400050" lvl="2" indent="0">
              <a:buNone/>
            </a:pPr>
            <a:r>
              <a:rPr lang="ru-RU" dirty="0"/>
              <a:t>− пароль не должен включать в себя легко вычисляемые сочетания символов,  а также общепринятые сокращения;</a:t>
            </a:r>
          </a:p>
          <a:p>
            <a:r>
              <a:rPr lang="ru-RU" sz="1400" dirty="0" smtClean="0"/>
              <a:t>Никогда </a:t>
            </a:r>
            <a:r>
              <a:rPr lang="ru-RU" sz="1400" dirty="0"/>
              <a:t>не сохраняйте Ваши пароли в программах; </a:t>
            </a:r>
          </a:p>
          <a:p>
            <a:r>
              <a:rPr lang="ru-RU" sz="1400" dirty="0" smtClean="0"/>
              <a:t>Никому </a:t>
            </a:r>
            <a:r>
              <a:rPr lang="ru-RU" sz="1400" dirty="0"/>
              <a:t>не сообщайте Ваш личный пароль; </a:t>
            </a:r>
          </a:p>
          <a:p>
            <a:r>
              <a:rPr lang="ru-RU" sz="1400" dirty="0" smtClean="0"/>
              <a:t>Не </a:t>
            </a:r>
            <a:r>
              <a:rPr lang="ru-RU" sz="1400" dirty="0"/>
              <a:t>используйте пароль доступа в локальную сеть ООО “НПО “Криста” на других программах и на сайтах, где требуется регистрация;</a:t>
            </a:r>
          </a:p>
          <a:p>
            <a:endParaRPr lang="ru-RU" sz="1400" dirty="0"/>
          </a:p>
        </p:txBody>
      </p:sp>
      <p:pic>
        <p:nvPicPr>
          <p:cNvPr id="10243" name="Picture 3" descr="C:\Users\tretyakova\Desktop\icons-medium_d\icons-list-2_2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87773"/>
            <a:ext cx="2410746" cy="222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4162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АНТИВИРУСНАЯ ЗАЩИТА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ru-RU" sz="1400" dirty="0" smtClean="0"/>
              <a:t>Никогда </a:t>
            </a:r>
            <a:r>
              <a:rPr lang="ru-RU" sz="1400" dirty="0"/>
              <a:t>не отключайте установленное на АРМ антивирусное программное обеспечение;</a:t>
            </a:r>
          </a:p>
          <a:p>
            <a:r>
              <a:rPr lang="ru-RU" sz="1400" dirty="0" smtClean="0"/>
              <a:t>Обязательно </a:t>
            </a:r>
            <a:r>
              <a:rPr lang="ru-RU" sz="1400" dirty="0"/>
              <a:t>проверяйте на наличие вирусов все внешние носители информации, поступающие со стороны, а также файлы, загружаемые из Интернета;</a:t>
            </a:r>
          </a:p>
          <a:p>
            <a:endParaRPr lang="ru-RU" dirty="0"/>
          </a:p>
        </p:txBody>
      </p:sp>
      <p:pic>
        <p:nvPicPr>
          <p:cNvPr id="5" name="Picture 2" descr="C:\Users\tretyakova\Desktop\icons-medium_d\icons-list-2_8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355726"/>
            <a:ext cx="2279887" cy="2105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1295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ДЛЯ КОЛЛЕКТИВА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>
          <a:xfrm>
            <a:off x="323528" y="771560"/>
            <a:ext cx="8496622" cy="2739211"/>
          </a:xfrm>
        </p:spPr>
        <p:txBody>
          <a:bodyPr wrap="square">
            <a:spAutoFit/>
          </a:bodyPr>
          <a:lstStyle/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</p:txBody>
      </p:sp>
      <p:pic>
        <p:nvPicPr>
          <p:cNvPr id="21" name="Рисунок 20" descr="IMG_2496.JPG"/>
          <p:cNvPicPr>
            <a:picLocks noChangeAspect="1"/>
          </p:cNvPicPr>
          <p:nvPr/>
        </p:nvPicPr>
        <p:blipFill>
          <a:blip r:embed="rId3" cstate="print"/>
          <a:srcRect r="2014"/>
          <a:stretch>
            <a:fillRect/>
          </a:stretch>
        </p:blipFill>
        <p:spPr>
          <a:xfrm>
            <a:off x="2534105" y="3363838"/>
            <a:ext cx="1537713" cy="1046953"/>
          </a:xfrm>
          <a:prstGeom prst="rect">
            <a:avLst/>
          </a:prstGeom>
        </p:spPr>
      </p:pic>
      <p:pic>
        <p:nvPicPr>
          <p:cNvPr id="24" name="Рисунок 23" descr="IMG_2495.JPG"/>
          <p:cNvPicPr>
            <a:picLocks noChangeAspect="1"/>
          </p:cNvPicPr>
          <p:nvPr/>
        </p:nvPicPr>
        <p:blipFill>
          <a:blip r:embed="rId4" cstate="print"/>
          <a:srcRect t="4143" r="17101" b="27027"/>
          <a:stretch>
            <a:fillRect/>
          </a:stretch>
        </p:blipFill>
        <p:spPr>
          <a:xfrm>
            <a:off x="409122" y="892983"/>
            <a:ext cx="2124983" cy="1176452"/>
          </a:xfrm>
          <a:prstGeom prst="rect">
            <a:avLst/>
          </a:prstGeom>
        </p:spPr>
      </p:pic>
      <p:pic>
        <p:nvPicPr>
          <p:cNvPr id="8194" name="Picture 2" descr="C:\Users\tretyakova\Desktop\26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37742" y="1131590"/>
            <a:ext cx="1767777" cy="117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tretyakova\Desktop\IMG_116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797" y="3114647"/>
            <a:ext cx="1772945" cy="118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tretyakova\Desktop\14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1269" y="2056858"/>
            <a:ext cx="1830259" cy="121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44008" y="1347614"/>
            <a:ext cx="2978701" cy="10741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0081A1"/>
              </a:buClr>
              <a:buFont typeface="Wingdings" panose="020B0604020202020204" pitchFamily="2" charset="2"/>
              <a:buChar char="Ø"/>
            </a:pPr>
            <a:r>
              <a:rPr lang="ru-RU" sz="1100" dirty="0"/>
              <a:t>Детские праздники</a:t>
            </a:r>
          </a:p>
          <a:p>
            <a:pPr marL="342900" indent="-342900">
              <a:spcBef>
                <a:spcPct val="20000"/>
              </a:spcBef>
              <a:buClr>
                <a:srgbClr val="0081A1"/>
              </a:buClr>
              <a:buFont typeface="Wingdings" panose="020B0604020202020204" pitchFamily="2" charset="2"/>
              <a:buChar char="Ø"/>
            </a:pPr>
            <a:r>
              <a:rPr lang="ru-RU" sz="1100" dirty="0"/>
              <a:t>Корпоративные праздники</a:t>
            </a:r>
          </a:p>
          <a:p>
            <a:pPr marL="342900" indent="-342900">
              <a:spcBef>
                <a:spcPct val="20000"/>
              </a:spcBef>
              <a:buClr>
                <a:srgbClr val="0081A1"/>
              </a:buClr>
              <a:buFont typeface="Wingdings" panose="020B0604020202020204" pitchFamily="2" charset="2"/>
              <a:buChar char="Ø"/>
            </a:pPr>
            <a:r>
              <a:rPr lang="ru-RU" sz="1100" dirty="0"/>
              <a:t>Турниры по боулингу </a:t>
            </a:r>
          </a:p>
          <a:p>
            <a:pPr marL="342900" indent="-342900">
              <a:spcBef>
                <a:spcPct val="20000"/>
              </a:spcBef>
              <a:buClr>
                <a:srgbClr val="0081A1"/>
              </a:buClr>
              <a:buFont typeface="Wingdings" panose="020B0604020202020204" pitchFamily="2" charset="2"/>
              <a:buChar char="Ø"/>
            </a:pPr>
            <a:r>
              <a:rPr lang="ru-RU" sz="1100" dirty="0"/>
              <a:t>Дисконтная программа</a:t>
            </a:r>
          </a:p>
          <a:p>
            <a:pPr marL="342900" indent="-342900">
              <a:spcBef>
                <a:spcPct val="20000"/>
              </a:spcBef>
              <a:buClr>
                <a:srgbClr val="0081A1"/>
              </a:buClr>
              <a:buFont typeface="Wingdings" panose="020B0604020202020204" pitchFamily="2" charset="2"/>
              <a:buChar char="Ø"/>
            </a:pPr>
            <a:r>
              <a:rPr lang="ru-RU" sz="1100" dirty="0"/>
              <a:t>Электронный учёт рабочего времени</a:t>
            </a:r>
          </a:p>
        </p:txBody>
      </p:sp>
    </p:spTree>
    <p:extLst>
      <p:ext uri="{BB962C8B-B14F-4D97-AF65-F5344CB8AC3E}">
        <p14:creationId xmlns:p14="http://schemas.microsoft.com/office/powerpoint/2010/main" xmlns="" val="235084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ru-RU" dirty="0" smtClean="0"/>
              <a:t>ИНИЦИАТИВЫ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>
          <a:xfrm>
            <a:off x="323528" y="771558"/>
            <a:ext cx="8496622" cy="4708981"/>
          </a:xfrm>
        </p:spPr>
        <p:txBody>
          <a:bodyPr wrap="square">
            <a:spAutoFit/>
          </a:bodyPr>
          <a:lstStyle/>
          <a:p>
            <a:pPr marL="0" indent="0">
              <a:spcBef>
                <a:spcPts val="1200"/>
              </a:spcBef>
              <a:buClrTx/>
              <a:buNone/>
            </a:pPr>
            <a:endParaRPr lang="ru-RU" sz="1200" dirty="0" smtClean="0"/>
          </a:p>
          <a:p>
            <a:pPr marL="0" indent="0">
              <a:spcBef>
                <a:spcPts val="1200"/>
              </a:spcBef>
              <a:buClrTx/>
              <a:buNone/>
            </a:pPr>
            <a:endParaRPr lang="ru-RU" sz="1200" dirty="0"/>
          </a:p>
          <a:p>
            <a:pPr marL="0" indent="0">
              <a:spcBef>
                <a:spcPts val="1200"/>
              </a:spcBef>
              <a:buClrTx/>
              <a:buNone/>
            </a:pPr>
            <a:r>
              <a:rPr lang="ru-RU" sz="1200" dirty="0" smtClean="0"/>
              <a:t>При </a:t>
            </a:r>
            <a:r>
              <a:rPr lang="ru-RU" sz="1200" dirty="0"/>
              <a:t>поддержке НПО «Криста» </a:t>
            </a:r>
            <a:r>
              <a:rPr lang="ru-RU" sz="1200" dirty="0" smtClean="0"/>
              <a:t>проходят:</a:t>
            </a:r>
          </a:p>
          <a:p>
            <a:pPr marL="0" indent="0">
              <a:spcBef>
                <a:spcPts val="1200"/>
              </a:spcBef>
              <a:buClrTx/>
              <a:buNone/>
            </a:pPr>
            <a:endParaRPr lang="ru-RU" sz="1200" dirty="0" smtClean="0"/>
          </a:p>
          <a:p>
            <a:pPr>
              <a:buFont typeface="Wingdings" panose="020B0604020202020204" pitchFamily="2" charset="2"/>
              <a:buChar char="Ø"/>
            </a:pPr>
            <a:r>
              <a:rPr lang="ru-RU" sz="1000" dirty="0" smtClean="0"/>
              <a:t>Ежегодный турнир по программированию среди школьников. Проходит одновременно и в Рыбинске и в Ярославле</a:t>
            </a:r>
          </a:p>
          <a:p>
            <a:pPr>
              <a:buFont typeface="Wingdings" panose="020B0604020202020204" pitchFamily="2" charset="2"/>
              <a:buChar char="Ø"/>
            </a:pPr>
            <a:r>
              <a:rPr lang="ru-RU" sz="1000" dirty="0" smtClean="0"/>
              <a:t>Стажировка </a:t>
            </a:r>
            <a:r>
              <a:rPr lang="ru-RU" sz="1000" dirty="0"/>
              <a:t>студентов (прохождение практики) от </a:t>
            </a:r>
            <a:r>
              <a:rPr lang="ru-RU" sz="1000" dirty="0" smtClean="0"/>
              <a:t>РГАТУ</a:t>
            </a:r>
            <a:endParaRPr lang="ru-RU" sz="1000" dirty="0"/>
          </a:p>
          <a:p>
            <a:pPr>
              <a:buFont typeface="Wingdings" panose="020B0604020202020204" pitchFamily="2" charset="2"/>
              <a:buChar char="Ø"/>
            </a:pPr>
            <a:r>
              <a:rPr lang="ru-RU" sz="1000" dirty="0" smtClean="0"/>
              <a:t>Сотрудничество </a:t>
            </a:r>
            <a:r>
              <a:rPr lang="ru-RU" sz="1000" dirty="0"/>
              <a:t>с </a:t>
            </a:r>
            <a:r>
              <a:rPr lang="ru-RU" sz="1000" dirty="0" err="1"/>
              <a:t>Кванториумом</a:t>
            </a:r>
            <a:r>
              <a:rPr lang="ru-RU" sz="1000" dirty="0"/>
              <a:t> (Рыбинск</a:t>
            </a:r>
            <a:r>
              <a:rPr lang="ru-RU" sz="1000" dirty="0" smtClean="0"/>
              <a:t>)</a:t>
            </a:r>
            <a:endParaRPr lang="ru-RU" sz="1000" dirty="0"/>
          </a:p>
          <a:p>
            <a:pPr>
              <a:buFont typeface="Wingdings" panose="020B0604020202020204" pitchFamily="2" charset="2"/>
              <a:buChar char="Ø"/>
            </a:pPr>
            <a:r>
              <a:rPr lang="ru-RU" sz="1000" dirty="0" smtClean="0"/>
              <a:t>Спонсорское участие </a:t>
            </a:r>
            <a:r>
              <a:rPr lang="ru-RU" sz="1000" dirty="0"/>
              <a:t>в этапе международной олимпиады по программированию среди школьников и студентов (</a:t>
            </a:r>
            <a:r>
              <a:rPr lang="ru-RU" sz="1000" dirty="0" smtClean="0"/>
              <a:t>Ярославль)</a:t>
            </a:r>
            <a:endParaRPr lang="ru-RU" sz="1000" dirty="0"/>
          </a:p>
          <a:p>
            <a:pPr>
              <a:buFont typeface="Wingdings" panose="020B0604020202020204" pitchFamily="2" charset="2"/>
              <a:buChar char="Ø"/>
            </a:pPr>
            <a:r>
              <a:rPr lang="ru-RU" sz="1000" dirty="0" smtClean="0"/>
              <a:t>Партнерство </a:t>
            </a:r>
            <a:r>
              <a:rPr lang="ru-RU" sz="1000" dirty="0"/>
              <a:t>с </a:t>
            </a:r>
            <a:r>
              <a:rPr lang="ru-RU" sz="1000" dirty="0" err="1" smtClean="0"/>
              <a:t>ЯрГУ</a:t>
            </a:r>
            <a:endParaRPr lang="ru-RU" sz="1000" dirty="0"/>
          </a:p>
          <a:p>
            <a:pPr>
              <a:buFont typeface="Wingdings" panose="020B0604020202020204" pitchFamily="2" charset="2"/>
              <a:buChar char="Ø"/>
            </a:pPr>
            <a:r>
              <a:rPr lang="ru-RU" sz="1000" dirty="0" smtClean="0"/>
              <a:t>Поздравление первоклассников</a:t>
            </a:r>
            <a:r>
              <a:rPr lang="en-US" sz="1000" dirty="0" smtClean="0"/>
              <a:t> </a:t>
            </a:r>
            <a:r>
              <a:rPr lang="ru-RU" sz="1000" b="1" dirty="0" smtClean="0">
                <a:solidFill>
                  <a:srgbClr val="FF0000"/>
                </a:solidFill>
              </a:rPr>
              <a:t>(наши </a:t>
            </a:r>
            <a:r>
              <a:rPr lang="en-US" sz="1000" b="1" dirty="0" smtClean="0">
                <a:solidFill>
                  <a:srgbClr val="FF0000"/>
                </a:solidFill>
              </a:rPr>
              <a:t>#</a:t>
            </a:r>
            <a:r>
              <a:rPr lang="ru-RU" sz="1000" b="1" dirty="0" err="1" smtClean="0">
                <a:solidFill>
                  <a:srgbClr val="FF0000"/>
                </a:solidFill>
              </a:rPr>
              <a:t>КристаДети</a:t>
            </a:r>
            <a:r>
              <a:rPr lang="ru-RU" sz="1000" b="1" dirty="0" smtClean="0">
                <a:solidFill>
                  <a:srgbClr val="FF0000"/>
                </a:solidFill>
              </a:rPr>
              <a:t>)</a:t>
            </a:r>
            <a:endParaRPr lang="ru-RU" sz="1000" b="1" dirty="0">
              <a:solidFill>
                <a:srgbClr val="FF0000"/>
              </a:solidFill>
            </a:endParaRPr>
          </a:p>
          <a:p>
            <a:pPr>
              <a:buFont typeface="Wingdings" panose="020B0604020202020204" pitchFamily="2" charset="2"/>
              <a:buChar char="Ø"/>
            </a:pPr>
            <a:r>
              <a:rPr lang="ru-RU" sz="1000" dirty="0" smtClean="0"/>
              <a:t>Ежегодное </a:t>
            </a:r>
            <a:r>
              <a:rPr lang="ru-RU" sz="1000" dirty="0"/>
              <a:t>празднование 1 июня – День детей. </a:t>
            </a:r>
            <a:r>
              <a:rPr lang="ru-RU" sz="1000" dirty="0" smtClean="0"/>
              <a:t>Июнь</a:t>
            </a:r>
            <a:r>
              <a:rPr lang="en-US" sz="1000" dirty="0" smtClean="0"/>
              <a:t> </a:t>
            </a:r>
            <a:r>
              <a:rPr lang="ru-RU" sz="1000" b="1" dirty="0" smtClean="0">
                <a:solidFill>
                  <a:srgbClr val="FF0000"/>
                </a:solidFill>
              </a:rPr>
              <a:t>(наши </a:t>
            </a:r>
            <a:r>
              <a:rPr lang="en-US" sz="1000" b="1" dirty="0" smtClean="0">
                <a:solidFill>
                  <a:srgbClr val="FF0000"/>
                </a:solidFill>
              </a:rPr>
              <a:t>#</a:t>
            </a:r>
            <a:r>
              <a:rPr lang="ru-RU" sz="1000" b="1" dirty="0" err="1" smtClean="0">
                <a:solidFill>
                  <a:srgbClr val="FF0000"/>
                </a:solidFill>
              </a:rPr>
              <a:t>КристаДети</a:t>
            </a:r>
            <a:r>
              <a:rPr lang="ru-RU" sz="1000" b="1" dirty="0" smtClean="0">
                <a:solidFill>
                  <a:srgbClr val="FF0000"/>
                </a:solidFill>
              </a:rPr>
              <a:t>)</a:t>
            </a:r>
            <a:endParaRPr lang="ru-RU" sz="1000" dirty="0"/>
          </a:p>
          <a:p>
            <a:pPr marL="0" indent="0">
              <a:buNone/>
            </a:pPr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987582"/>
            <a:ext cx="64624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endParaRPr lang="ru-RU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66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ru-RU" dirty="0" smtClean="0"/>
              <a:t>ФОТОГАЛЕРЕЯ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>
          <a:xfrm>
            <a:off x="323528" y="771558"/>
            <a:ext cx="8496622" cy="3342453"/>
          </a:xfrm>
        </p:spPr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Clr>
                <a:schemeClr val="tx1"/>
              </a:buClr>
              <a:buNone/>
            </a:pPr>
            <a:r>
              <a:rPr lang="ru-RU" dirty="0"/>
              <a:t>Фотогалерея «Криста» </a:t>
            </a:r>
            <a:r>
              <a:rPr lang="ru-RU" dirty="0" smtClean="0"/>
              <a:t>работает</a:t>
            </a:r>
            <a:r>
              <a:rPr lang="en-US" dirty="0" smtClean="0"/>
              <a:t> </a:t>
            </a:r>
            <a:r>
              <a:rPr lang="ru-RU" dirty="0" smtClean="0"/>
              <a:t>на </a:t>
            </a:r>
            <a:r>
              <a:rPr lang="ru-RU" dirty="0"/>
              <a:t>территории предприятия </a:t>
            </a:r>
            <a:r>
              <a:rPr lang="ru-RU" dirty="0" smtClean="0"/>
              <a:t>с </a:t>
            </a:r>
            <a:r>
              <a:rPr lang="ru-RU" dirty="0"/>
              <a:t>начала 2018 г.</a:t>
            </a:r>
          </a:p>
          <a:p>
            <a:pPr marL="0" indent="0">
              <a:spcAft>
                <a:spcPts val="600"/>
              </a:spcAft>
              <a:buClr>
                <a:schemeClr val="tx1"/>
              </a:buClr>
              <a:buNone/>
            </a:pPr>
            <a:r>
              <a:rPr lang="ru-RU" dirty="0"/>
              <a:t>В ней ежемесячно проходят фотовыставки и мастер-классы известных российских авторов.</a:t>
            </a:r>
          </a:p>
          <a:p>
            <a:pPr marL="0" indent="0">
              <a:buNone/>
            </a:pPr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 indent="0">
              <a:buNone/>
            </a:pPr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987582"/>
            <a:ext cx="64624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endParaRPr lang="ru-RU" sz="120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763264"/>
            <a:ext cx="4342110" cy="2896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931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ru-RU" dirty="0" smtClean="0"/>
              <a:t>ПРОГРАММА «ПРИВЕДИ ДРУГА»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>
          <a:xfrm>
            <a:off x="323528" y="771550"/>
            <a:ext cx="8496622" cy="3591752"/>
          </a:xfrm>
        </p:spPr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Clr>
                <a:schemeClr val="tx1"/>
              </a:buClr>
              <a:buNone/>
            </a:pPr>
            <a:r>
              <a:rPr lang="ru-RU" dirty="0"/>
              <a:t>Программа «Приведи друга» распространяется на все открытые </a:t>
            </a:r>
            <a:r>
              <a:rPr lang="ru-RU" dirty="0" smtClean="0"/>
              <a:t>вакансии!</a:t>
            </a:r>
          </a:p>
          <a:p>
            <a:pPr marL="0" indent="0">
              <a:spcAft>
                <a:spcPts val="600"/>
              </a:spcAft>
              <a:buClr>
                <a:schemeClr val="tx1"/>
              </a:buClr>
              <a:buNone/>
            </a:pPr>
            <a:r>
              <a:rPr lang="ru-RU" dirty="0" smtClean="0"/>
              <a:t>Актуальные </a:t>
            </a:r>
            <a:r>
              <a:rPr lang="ru-RU" dirty="0"/>
              <a:t>вакансии вы всегда можете посмотреть на </a:t>
            </a:r>
            <a:r>
              <a:rPr lang="ru-RU" dirty="0" smtClean="0"/>
              <a:t>нашем сайте </a:t>
            </a:r>
            <a:r>
              <a:rPr lang="en-US" dirty="0" smtClean="0">
                <a:hlinkClick r:id="rId3"/>
              </a:rPr>
              <a:t>www.krista.ru</a:t>
            </a:r>
            <a:r>
              <a:rPr lang="ru-RU" dirty="0" smtClean="0"/>
              <a:t> 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  <a:buNone/>
            </a:pPr>
            <a:endParaRPr lang="ru-RU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987582"/>
            <a:ext cx="64624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2277450"/>
            <a:ext cx="3857652" cy="2520286"/>
          </a:xfrm>
          <a:prstGeom prst="rect">
            <a:avLst/>
          </a:prstGeom>
          <a:solidFill>
            <a:srgbClr val="6692C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1491630"/>
            <a:ext cx="3857652" cy="792000"/>
          </a:xfrm>
          <a:prstGeom prst="rect">
            <a:avLst/>
          </a:prstGeom>
          <a:solidFill>
            <a:srgbClr val="66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2277450"/>
            <a:ext cx="3857652" cy="2520286"/>
          </a:xfrm>
          <a:prstGeom prst="rect">
            <a:avLst/>
          </a:prstGeom>
          <a:solidFill>
            <a:srgbClr val="8168A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91630"/>
            <a:ext cx="3857652" cy="792000"/>
          </a:xfrm>
          <a:prstGeom prst="rect">
            <a:avLst/>
          </a:prstGeom>
          <a:solidFill>
            <a:srgbClr val="8168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240340" y="1705952"/>
            <a:ext cx="14013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000" dirty="0">
                <a:solidFill>
                  <a:schemeClr val="bg1"/>
                </a:solidFill>
              </a:rPr>
              <a:t>Как рекомендовать?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245678" y="1705952"/>
            <a:ext cx="12073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Правила участия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54645" y="2205446"/>
            <a:ext cx="3460181" cy="85725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</a:rPr>
              <a:t>Прислать резюме или анкету кандидата со своего корпоративного ящика на почту Александре </a:t>
            </a:r>
            <a:r>
              <a:rPr lang="ru-RU" sz="1000" dirty="0" err="1">
                <a:solidFill>
                  <a:schemeClr val="tx1"/>
                </a:solidFill>
              </a:rPr>
              <a:t>Чистогановой</a:t>
            </a:r>
            <a:r>
              <a:rPr lang="ru-RU" sz="1000" dirty="0">
                <a:solidFill>
                  <a:schemeClr val="tx1"/>
                </a:solidFill>
              </a:rPr>
              <a:t> </a:t>
            </a:r>
            <a:r>
              <a:rPr lang="en-US" sz="1000" dirty="0">
                <a:solidFill>
                  <a:schemeClr val="tx1"/>
                </a:solidFill>
              </a:rPr>
              <a:t>a.chistoganova@krista.ru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4645" y="3285574"/>
            <a:ext cx="3817371" cy="70288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ctr" anchorCtr="0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</a:rPr>
              <a:t>Получить ответ — подтверждение, что данного кандидата нет в базе и он закреплен за Вами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54632" y="3717614"/>
            <a:ext cx="3603057" cy="85725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</a:rPr>
              <a:t>После 4-х месяцев успешной работы кандидата на предприятии Вам начисляется премия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898050" y="2140849"/>
            <a:ext cx="3214709" cy="92869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ctr" anchorCtr="0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</a:rPr>
              <a:t>Кандидата можно порекомендовать, ТОЛЬКО прислав его резюме/анкету со своего ящика электронной почты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898049" y="2997542"/>
            <a:ext cx="3817371" cy="70288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</a:rPr>
              <a:t>Кандидат не может быть сотрудником компании или сотрудником партнеров нашей компании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898050" y="3717616"/>
            <a:ext cx="3429023" cy="92869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ctr" anchorCtr="0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</a:rPr>
              <a:t>Премия не начисляется, если вы являетесь нанимающим менеджером на данную вакансию, сотрудником Службы управления персоналом или членом Управления</a:t>
            </a:r>
          </a:p>
        </p:txBody>
      </p:sp>
      <p:sp>
        <p:nvSpPr>
          <p:cNvPr id="18" name="Овал 17"/>
          <p:cNvSpPr/>
          <p:nvPr/>
        </p:nvSpPr>
        <p:spPr>
          <a:xfrm>
            <a:off x="606348" y="2526638"/>
            <a:ext cx="108000" cy="108000"/>
          </a:xfrm>
          <a:prstGeom prst="ellipse">
            <a:avLst/>
          </a:prstGeom>
          <a:solidFill>
            <a:srgbClr val="8168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06348" y="3539704"/>
            <a:ext cx="108000" cy="108000"/>
          </a:xfrm>
          <a:prstGeom prst="ellipse">
            <a:avLst/>
          </a:prstGeom>
          <a:solidFill>
            <a:srgbClr val="8168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606348" y="4077654"/>
            <a:ext cx="108000" cy="108000"/>
          </a:xfrm>
          <a:prstGeom prst="ellipse">
            <a:avLst/>
          </a:prstGeom>
          <a:solidFill>
            <a:srgbClr val="8168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749752" y="2524398"/>
            <a:ext cx="108000" cy="108000"/>
          </a:xfrm>
          <a:prstGeom prst="ellipse">
            <a:avLst/>
          </a:prstGeom>
          <a:solidFill>
            <a:srgbClr val="66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4749752" y="3312456"/>
            <a:ext cx="108000" cy="108000"/>
          </a:xfrm>
          <a:prstGeom prst="ellipse">
            <a:avLst/>
          </a:prstGeom>
          <a:solidFill>
            <a:srgbClr val="66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4749752" y="4079704"/>
            <a:ext cx="108000" cy="108000"/>
          </a:xfrm>
          <a:prstGeom prst="ellipse">
            <a:avLst/>
          </a:prstGeom>
          <a:solidFill>
            <a:srgbClr val="66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084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ru-RU" dirty="0" smtClean="0"/>
              <a:t>ПОЛЕЗНЫЕ КОНТАКТЫ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329E-F0AA-454F-832D-AB2E0905D9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5"/>
          </p:nvPr>
        </p:nvSpPr>
        <p:spPr>
          <a:xfrm>
            <a:off x="323528" y="771559"/>
            <a:ext cx="2448272" cy="5586145"/>
          </a:xfrm>
        </p:spPr>
        <p:txBody>
          <a:bodyPr wrap="square">
            <a:spAutoFit/>
          </a:bodyPr>
          <a:lstStyle/>
          <a:p>
            <a:pPr marL="0" lvl="0" indent="0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lang="ru-RU" sz="1000" b="1" dirty="0" smtClean="0"/>
              <a:t>Бухгалтерия</a:t>
            </a:r>
            <a:endParaRPr lang="ru-RU" sz="1000" b="1" dirty="0"/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lang="ru-RU" sz="1000" dirty="0"/>
              <a:t>Уразова Анна:   доб.19-41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lang="ru-RU" sz="1000" i="1" dirty="0"/>
              <a:t>(вопросы по заработной плате)</a:t>
            </a:r>
          </a:p>
          <a:p>
            <a:pPr marL="0" lvl="0" indent="0">
              <a:lnSpc>
                <a:spcPct val="150000"/>
              </a:lnSpc>
              <a:spcBef>
                <a:spcPts val="1200"/>
              </a:spcBef>
              <a:buClrTx/>
              <a:buNone/>
            </a:pPr>
            <a:r>
              <a:rPr lang="ru-RU" sz="1000" b="1" dirty="0"/>
              <a:t>Командировки</a:t>
            </a:r>
            <a:r>
              <a:rPr lang="ru-RU" sz="1000" dirty="0"/>
              <a:t>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lang="ru-RU" sz="1000" dirty="0"/>
              <a:t>Кудрявцева Надежда: доб. 19-26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lang="ru-RU" sz="1000" dirty="0"/>
              <a:t>Рытова Татьяна : доб. 17-60</a:t>
            </a:r>
          </a:p>
          <a:p>
            <a:pPr marL="0" lvl="0" indent="0">
              <a:lnSpc>
                <a:spcPct val="150000"/>
              </a:lnSpc>
              <a:spcBef>
                <a:spcPts val="1200"/>
              </a:spcBef>
              <a:buClrTx/>
              <a:buNone/>
            </a:pPr>
            <a:r>
              <a:rPr lang="ru-RU" sz="1000" b="1" dirty="0"/>
              <a:t>Отдел кадров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lang="ru-RU" sz="1000" dirty="0"/>
              <a:t>Артемова Елена Сергеевна: доб.19-31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lang="ru-RU" sz="1000" dirty="0"/>
              <a:t>Абдаршина Евгения: доб.18-81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lang="ru-RU" sz="1000" dirty="0"/>
              <a:t>Виноградова Татьяна: доб. 17-04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lang="ru-RU" sz="1000" dirty="0"/>
              <a:t>Барщевская Наталья: доб. 17-09</a:t>
            </a:r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  <a:p>
            <a:pPr marL="0"/>
            <a:endParaRPr lang="ru-RU" sz="1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987582"/>
            <a:ext cx="64624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6248" y="785794"/>
            <a:ext cx="400052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336"/>
              </a:spcBef>
              <a:buFont typeface="Arial" pitchFamily="34" charset="0"/>
            </a:pPr>
            <a:r>
              <a:rPr lang="ru-RU" sz="1000" b="1" dirty="0"/>
              <a:t>Служба управления персоналом</a:t>
            </a:r>
          </a:p>
          <a:p>
            <a:pPr>
              <a:lnSpc>
                <a:spcPct val="150000"/>
              </a:lnSpc>
              <a:spcBef>
                <a:spcPts val="336"/>
              </a:spcBef>
              <a:buFont typeface="Arial" pitchFamily="34" charset="0"/>
            </a:pPr>
            <a:r>
              <a:rPr lang="ru-RU" sz="1000" dirty="0" err="1"/>
              <a:t>Слободина</a:t>
            </a:r>
            <a:r>
              <a:rPr lang="ru-RU" sz="1000" dirty="0"/>
              <a:t> Надежда: </a:t>
            </a:r>
            <a:r>
              <a:rPr lang="ru-RU" sz="1000" dirty="0" err="1"/>
              <a:t>доб</a:t>
            </a:r>
            <a:r>
              <a:rPr lang="ru-RU" sz="1000" dirty="0"/>
              <a:t>. 15-37</a:t>
            </a:r>
          </a:p>
          <a:p>
            <a:pPr>
              <a:lnSpc>
                <a:spcPct val="150000"/>
              </a:lnSpc>
              <a:spcBef>
                <a:spcPts val="336"/>
              </a:spcBef>
              <a:buFont typeface="Arial" pitchFamily="34" charset="0"/>
            </a:pPr>
            <a:r>
              <a:rPr lang="ru-RU" sz="1000" dirty="0" err="1"/>
              <a:t>Чистоганова</a:t>
            </a:r>
            <a:r>
              <a:rPr lang="ru-RU" sz="1000" dirty="0"/>
              <a:t> Александра: </a:t>
            </a:r>
            <a:r>
              <a:rPr lang="ru-RU" sz="1000" dirty="0" err="1"/>
              <a:t>доб</a:t>
            </a:r>
            <a:r>
              <a:rPr lang="ru-RU" sz="1000" dirty="0"/>
              <a:t>. 15-42</a:t>
            </a:r>
          </a:p>
          <a:p>
            <a:pPr>
              <a:lnSpc>
                <a:spcPct val="150000"/>
              </a:lnSpc>
              <a:spcBef>
                <a:spcPts val="336"/>
              </a:spcBef>
              <a:buFont typeface="Arial" pitchFamily="34" charset="0"/>
            </a:pPr>
            <a:r>
              <a:rPr lang="ru-RU" sz="1000" dirty="0"/>
              <a:t>Белова Юлия: </a:t>
            </a:r>
            <a:r>
              <a:rPr lang="ru-RU" sz="1000" dirty="0" err="1"/>
              <a:t>доб</a:t>
            </a:r>
            <a:r>
              <a:rPr lang="ru-RU" sz="1000" dirty="0"/>
              <a:t>. 41-09</a:t>
            </a:r>
          </a:p>
          <a:p>
            <a:pPr>
              <a:lnSpc>
                <a:spcPct val="150000"/>
              </a:lnSpc>
              <a:spcBef>
                <a:spcPts val="336"/>
              </a:spcBef>
              <a:buFont typeface="Arial" pitchFamily="34" charset="0"/>
            </a:pPr>
            <a:r>
              <a:rPr lang="ru-RU" sz="1000" dirty="0"/>
              <a:t>Третьякова Мария : </a:t>
            </a:r>
            <a:r>
              <a:rPr lang="ru-RU" sz="1000" dirty="0" err="1"/>
              <a:t>доб</a:t>
            </a:r>
            <a:r>
              <a:rPr lang="ru-RU" sz="1000" dirty="0"/>
              <a:t>. 41-08</a:t>
            </a:r>
          </a:p>
          <a:p>
            <a:pPr>
              <a:lnSpc>
                <a:spcPct val="150000"/>
              </a:lnSpc>
              <a:spcBef>
                <a:spcPts val="1800"/>
              </a:spcBef>
              <a:buFont typeface="Arial" pitchFamily="34" charset="0"/>
            </a:pPr>
            <a:r>
              <a:rPr lang="ru-RU" sz="1000" b="1" dirty="0"/>
              <a:t>Служба системного администрирования </a:t>
            </a:r>
          </a:p>
          <a:p>
            <a:pPr>
              <a:lnSpc>
                <a:spcPct val="150000"/>
              </a:lnSpc>
              <a:buFont typeface="Arial" pitchFamily="34" charset="0"/>
            </a:pPr>
            <a:r>
              <a:rPr lang="en-US" sz="1000" b="1" dirty="0">
                <a:hlinkClick r:id="rId3"/>
              </a:rPr>
              <a:t>help@krista.ru</a:t>
            </a:r>
            <a:endParaRPr lang="ru-RU" sz="1000" b="1" dirty="0"/>
          </a:p>
          <a:p>
            <a:pPr>
              <a:lnSpc>
                <a:spcPct val="150000"/>
              </a:lnSpc>
              <a:spcBef>
                <a:spcPts val="1800"/>
              </a:spcBef>
              <a:buFont typeface="Arial" pitchFamily="34" charset="0"/>
              <a:buNone/>
            </a:pPr>
            <a:r>
              <a:rPr lang="ru-RU" sz="1000" b="1" dirty="0"/>
              <a:t>ЕСПК</a:t>
            </a:r>
            <a:endParaRPr lang="en-US" sz="1000" b="1" dirty="0"/>
          </a:p>
          <a:p>
            <a:pPr>
              <a:lnSpc>
                <a:spcPct val="150000"/>
              </a:lnSpc>
              <a:buFont typeface="Arial" pitchFamily="34" charset="0"/>
            </a:pPr>
            <a:r>
              <a:rPr lang="en-US" sz="1000" dirty="0"/>
              <a:t>espkhelp@krista.ru</a:t>
            </a:r>
            <a:endParaRPr lang="ru-RU" sz="1000" dirty="0"/>
          </a:p>
          <a:p>
            <a:pPr algn="r">
              <a:lnSpc>
                <a:spcPct val="150000"/>
              </a:lnSpc>
              <a:spcBef>
                <a:spcPts val="1800"/>
              </a:spcBef>
              <a:buNone/>
            </a:pPr>
            <a:r>
              <a:rPr lang="ru-RU" sz="1600" dirty="0" smtClean="0">
                <a:solidFill>
                  <a:srgbClr val="027288"/>
                </a:solidFill>
                <a:latin typeface="DINPro-Medium" pitchFamily="50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64365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НПО Криста, максимум контент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F UI Display">
      <a:majorFont>
        <a:latin typeface="SF UI Display Light"/>
        <a:ea typeface=""/>
        <a:cs typeface=""/>
      </a:majorFont>
      <a:minorFont>
        <a:latin typeface="SF UI Display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x3">
  <a:themeElements>
    <a:clrScheme name="Контраст">
      <a:dk1>
        <a:srgbClr val="000000"/>
      </a:dk1>
      <a:lt1>
        <a:sysClr val="window" lastClr="FFFFFF"/>
      </a:lt1>
      <a:dk2>
        <a:srgbClr val="0081A1"/>
      </a:dk2>
      <a:lt2>
        <a:srgbClr val="FFFFFF"/>
      </a:lt2>
      <a:accent1>
        <a:srgbClr val="2A147D"/>
      </a:accent1>
      <a:accent2>
        <a:srgbClr val="7C2B13"/>
      </a:accent2>
      <a:accent3>
        <a:srgbClr val="C80000"/>
      </a:accent3>
      <a:accent4>
        <a:srgbClr val="DE5A00"/>
      </a:accent4>
      <a:accent5>
        <a:srgbClr val="00882D"/>
      </a:accent5>
      <a:accent6>
        <a:srgbClr val="1BA079"/>
      </a:accent6>
      <a:hlink>
        <a:srgbClr val="1C9BDA"/>
      </a:hlink>
      <a:folHlink>
        <a:srgbClr val="800080"/>
      </a:folHlink>
    </a:clrScheme>
    <a:fontScheme name="Контраст">
      <a:majorFont>
        <a:latin typeface="Bebas Neue Regular"/>
        <a:ea typeface=""/>
        <a:cs typeface=""/>
      </a:majorFont>
      <a:minorFont>
        <a:latin typeface="SF UI Display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4x3">
  <a:themeElements>
    <a:clrScheme name="Контраст">
      <a:dk1>
        <a:srgbClr val="000000"/>
      </a:dk1>
      <a:lt1>
        <a:sysClr val="window" lastClr="FFFFFF"/>
      </a:lt1>
      <a:dk2>
        <a:srgbClr val="0081A1"/>
      </a:dk2>
      <a:lt2>
        <a:srgbClr val="FFFFFF"/>
      </a:lt2>
      <a:accent1>
        <a:srgbClr val="2A147D"/>
      </a:accent1>
      <a:accent2>
        <a:srgbClr val="7C2B13"/>
      </a:accent2>
      <a:accent3>
        <a:srgbClr val="C80000"/>
      </a:accent3>
      <a:accent4>
        <a:srgbClr val="DE5A00"/>
      </a:accent4>
      <a:accent5>
        <a:srgbClr val="00882D"/>
      </a:accent5>
      <a:accent6>
        <a:srgbClr val="1BA079"/>
      </a:accent6>
      <a:hlink>
        <a:srgbClr val="1C9BDA"/>
      </a:hlink>
      <a:folHlink>
        <a:srgbClr val="800080"/>
      </a:folHlink>
    </a:clrScheme>
    <a:fontScheme name="Контраст">
      <a:majorFont>
        <a:latin typeface="Bebas Neue Regular"/>
        <a:ea typeface=""/>
        <a:cs typeface=""/>
      </a:majorFont>
      <a:minorFont>
        <a:latin typeface="SF UI Display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4x3">
  <a:themeElements>
    <a:clrScheme name="Контраст">
      <a:dk1>
        <a:srgbClr val="000000"/>
      </a:dk1>
      <a:lt1>
        <a:sysClr val="window" lastClr="FFFFFF"/>
      </a:lt1>
      <a:dk2>
        <a:srgbClr val="0081A1"/>
      </a:dk2>
      <a:lt2>
        <a:srgbClr val="FFFFFF"/>
      </a:lt2>
      <a:accent1>
        <a:srgbClr val="2A147D"/>
      </a:accent1>
      <a:accent2>
        <a:srgbClr val="7C2B13"/>
      </a:accent2>
      <a:accent3>
        <a:srgbClr val="C80000"/>
      </a:accent3>
      <a:accent4>
        <a:srgbClr val="DE5A00"/>
      </a:accent4>
      <a:accent5>
        <a:srgbClr val="00882D"/>
      </a:accent5>
      <a:accent6>
        <a:srgbClr val="1BA079"/>
      </a:accent6>
      <a:hlink>
        <a:srgbClr val="1C9BDA"/>
      </a:hlink>
      <a:folHlink>
        <a:srgbClr val="800080"/>
      </a:folHlink>
    </a:clrScheme>
    <a:fontScheme name="Контраст">
      <a:majorFont>
        <a:latin typeface="Bebas Neue Regular"/>
        <a:ea typeface=""/>
        <a:cs typeface=""/>
      </a:majorFont>
      <a:minorFont>
        <a:latin typeface="SF UI Display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4x3">
  <a:themeElements>
    <a:clrScheme name="Контраст">
      <a:dk1>
        <a:srgbClr val="000000"/>
      </a:dk1>
      <a:lt1>
        <a:sysClr val="window" lastClr="FFFFFF"/>
      </a:lt1>
      <a:dk2>
        <a:srgbClr val="0081A1"/>
      </a:dk2>
      <a:lt2>
        <a:srgbClr val="FFFFFF"/>
      </a:lt2>
      <a:accent1>
        <a:srgbClr val="2A147D"/>
      </a:accent1>
      <a:accent2>
        <a:srgbClr val="7C2B13"/>
      </a:accent2>
      <a:accent3>
        <a:srgbClr val="C80000"/>
      </a:accent3>
      <a:accent4>
        <a:srgbClr val="DE5A00"/>
      </a:accent4>
      <a:accent5>
        <a:srgbClr val="00882D"/>
      </a:accent5>
      <a:accent6>
        <a:srgbClr val="1BA079"/>
      </a:accent6>
      <a:hlink>
        <a:srgbClr val="1C9BDA"/>
      </a:hlink>
      <a:folHlink>
        <a:srgbClr val="800080"/>
      </a:folHlink>
    </a:clrScheme>
    <a:fontScheme name="Контраст">
      <a:majorFont>
        <a:latin typeface="Bebas Neue Regular"/>
        <a:ea typeface=""/>
        <a:cs typeface=""/>
      </a:majorFont>
      <a:minorFont>
        <a:latin typeface="SF UI Display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НПО Криста, максимум контент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F UI Display">
      <a:majorFont>
        <a:latin typeface="SF UI Display Light"/>
        <a:ea typeface=""/>
        <a:cs typeface=""/>
      </a:majorFont>
      <a:minorFont>
        <a:latin typeface="SF UI Display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12471</TotalTime>
  <Words>3318</Words>
  <Application>Microsoft Office PowerPoint</Application>
  <PresentationFormat>Экран (16:9)</PresentationFormat>
  <Paragraphs>865</Paragraphs>
  <Slides>35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35</vt:i4>
      </vt:variant>
    </vt:vector>
  </HeadingPairs>
  <TitlesOfParts>
    <vt:vector size="55" baseType="lpstr">
      <vt:lpstr>Arial</vt:lpstr>
      <vt:lpstr>SF UI Display Light</vt:lpstr>
      <vt:lpstr>Bebas Neue Regular</vt:lpstr>
      <vt:lpstr>DINPro-Regular</vt:lpstr>
      <vt:lpstr>Wingdings</vt:lpstr>
      <vt:lpstr>DINPro-Medium</vt:lpstr>
      <vt:lpstr>Roboto</vt:lpstr>
      <vt:lpstr>Symbol</vt:lpstr>
      <vt:lpstr>Calibri</vt:lpstr>
      <vt:lpstr>Times New Roman</vt:lpstr>
      <vt:lpstr>Courier New</vt:lpstr>
      <vt:lpstr>SFUIDisplay-Thin</vt:lpstr>
      <vt:lpstr>SFUIDisplay-Medium</vt:lpstr>
      <vt:lpstr>Bebas Neue Bold</vt:lpstr>
      <vt:lpstr>НПО Криста, максимум контента</vt:lpstr>
      <vt:lpstr>4x3</vt:lpstr>
      <vt:lpstr>1_4x3</vt:lpstr>
      <vt:lpstr>2_4x3</vt:lpstr>
      <vt:lpstr>3_4x3</vt:lpstr>
      <vt:lpstr>1_НПО Криста, максимум контента</vt:lpstr>
      <vt:lpstr>ВВОДНАЯ ЛЕКЦИЯ О КОМПАНИИ</vt:lpstr>
      <vt:lpstr>НПО «КРИСТА» СЕГОДНЯ</vt:lpstr>
      <vt:lpstr>РАЗВИТИЕ КОМПАНИИ</vt:lpstr>
      <vt:lpstr>ГЕОГРАФИЯ ПРЕДПРИЯТИЯ</vt:lpstr>
      <vt:lpstr>ОРГАНИЗАЦИОННАЯ СТРУКТУРА</vt:lpstr>
      <vt:lpstr>КЛЮЧЕВЫЕ ПОДРАЗДЕЛЕНИЯ</vt:lpstr>
      <vt:lpstr>ПРИНЦИПЫ ДЕЯТЕЛЬНОСТИ НПО «КРИСТА»</vt:lpstr>
      <vt:lpstr>ОСНОВНЫЕ КЛИЕНТЫ И ПРОГРАММНЫЕ ПРОДУКТЫ</vt:lpstr>
      <vt:lpstr>ЦИФРОВОЙ РЕГИОН</vt:lpstr>
      <vt:lpstr>Бюджетный процесс РФ (цикл Шухарта-Дёминга)</vt:lpstr>
      <vt:lpstr>КОРПОРАТИВНАЯ КУЛЬТУРА</vt:lpstr>
      <vt:lpstr>НАШИ ЦЕННОСТИ</vt:lpstr>
      <vt:lpstr>НАШИ ЦЕННОСТИ: КОМАНДА</vt:lpstr>
      <vt:lpstr>НАШИ ЦЕННОСТИ: ПРОФЕССИОНАЛИЗМ  </vt:lpstr>
      <vt:lpstr>НАШИ ЦЕННОСТИ: РЕЗУЛЬТАТ  </vt:lpstr>
      <vt:lpstr>НАШИ ЦЕННОСТИ: КЛИЕНТЫ</vt:lpstr>
      <vt:lpstr>НАШИ ЦЕННОСТИ: АКТИВНАЯ ПОЗИЦИЯ</vt:lpstr>
      <vt:lpstr>КОМПЕТЕНЦИЯ</vt:lpstr>
      <vt:lpstr>Система компетенций</vt:lpstr>
      <vt:lpstr>КОМПЕТЕНТНОСТНЫЙ ПОДХОД</vt:lpstr>
      <vt:lpstr>АДАПТАЦИЯ НОВЫХ СОТРУДНИКОВ</vt:lpstr>
      <vt:lpstr>КАРЬЕРНОЕ РАЗВИТИЕ</vt:lpstr>
      <vt:lpstr>КАРЬЕРНОЕ РАЗВИТИЕ</vt:lpstr>
      <vt:lpstr>КАРЬЕРА</vt:lpstr>
      <vt:lpstr>ТЕХНИКА БЕЗОПАСНОСТИ ПРИ РАБОТЕ С КОМПЬЮТЕРОМ:</vt:lpstr>
      <vt:lpstr>ТЕХНИКА БЕЗОПАСНОСТИ ПРИ РАБОТЕ С ОРГ. ТЕХНИКОЙ</vt:lpstr>
      <vt:lpstr>ПАМЯТКА ПО ИНФОРМАЦИОННОЙ БЕЗОПАСНОСТИ</vt:lpstr>
      <vt:lpstr>ИНТЕРНЕТ И ЭЛЕКТРОННАЯ ПОЧТА</vt:lpstr>
      <vt:lpstr>ПАРОЛЬНАЯ ЗАЩИТА</vt:lpstr>
      <vt:lpstr>АНТИВИРУСНАЯ ЗАЩИТА</vt:lpstr>
      <vt:lpstr>ДЛЯ КОЛЛЕКТИВА</vt:lpstr>
      <vt:lpstr>ИНИЦИАТИВЫ</vt:lpstr>
      <vt:lpstr>ФОТОГАЛЕРЕЯ</vt:lpstr>
      <vt:lpstr>ПРОГРАММА «ПРИВЕДИ ДРУГА»</vt:lpstr>
      <vt:lpstr>ПОЛЕЗНЫЕ 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Расторгуев</dc:creator>
  <cp:lastModifiedBy>osipkova</cp:lastModifiedBy>
  <cp:revision>491</cp:revision>
  <cp:lastPrinted>2019-03-22T06:37:07Z</cp:lastPrinted>
  <dcterms:created xsi:type="dcterms:W3CDTF">2018-08-27T14:01:24Z</dcterms:created>
  <dcterms:modified xsi:type="dcterms:W3CDTF">2019-04-22T06:30:01Z</dcterms:modified>
</cp:coreProperties>
</file>